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25"/>
  </p:notesMasterIdLst>
  <p:sldIdLst>
    <p:sldId id="256" r:id="rId2"/>
    <p:sldId id="264" r:id="rId3"/>
    <p:sldId id="272" r:id="rId4"/>
    <p:sldId id="273" r:id="rId5"/>
    <p:sldId id="258" r:id="rId6"/>
    <p:sldId id="257" r:id="rId7"/>
    <p:sldId id="259" r:id="rId8"/>
    <p:sldId id="260" r:id="rId9"/>
    <p:sldId id="261" r:id="rId10"/>
    <p:sldId id="268" r:id="rId11"/>
    <p:sldId id="262" r:id="rId12"/>
    <p:sldId id="263" r:id="rId13"/>
    <p:sldId id="276" r:id="rId14"/>
    <p:sldId id="275" r:id="rId15"/>
    <p:sldId id="265" r:id="rId16"/>
    <p:sldId id="274" r:id="rId17"/>
    <p:sldId id="277" r:id="rId18"/>
    <p:sldId id="278" r:id="rId19"/>
    <p:sldId id="266" r:id="rId20"/>
    <p:sldId id="269" r:id="rId21"/>
    <p:sldId id="267" r:id="rId22"/>
    <p:sldId id="270" r:id="rId23"/>
    <p:sldId id="271" r:id="rId24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9D352-6373-4FA5-975D-7DF1B8ECC7C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FC2038-41A2-4425-8B1F-475BCA693036}">
      <dgm:prSet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/>
            <a:t>Status quo pricing</a:t>
          </a:r>
        </a:p>
      </dgm:t>
    </dgm:pt>
    <dgm:pt modelId="{187C2F8D-D6E4-4344-8A23-E43EDCA0038B}" type="parTrans" cxnId="{32178C70-2230-4AD8-B1CF-AE1CD4F2E1EA}">
      <dgm:prSet/>
      <dgm:spPr/>
      <dgm:t>
        <a:bodyPr/>
        <a:lstStyle/>
        <a:p>
          <a:endParaRPr lang="en-US"/>
        </a:p>
      </dgm:t>
    </dgm:pt>
    <dgm:pt modelId="{DCA71C50-752D-45B7-89EC-DC89A05A9277}" type="sibTrans" cxnId="{32178C70-2230-4AD8-B1CF-AE1CD4F2E1EA}">
      <dgm:prSet/>
      <dgm:spPr/>
      <dgm:t>
        <a:bodyPr/>
        <a:lstStyle/>
        <a:p>
          <a:endParaRPr lang="en-US"/>
        </a:p>
      </dgm:t>
    </dgm:pt>
    <dgm:pt modelId="{6F81DDCE-0FFD-4E6A-BB66-F8A48B9BAE69}">
      <dgm:prSet/>
      <dgm:spPr>
        <a:ln>
          <a:solidFill>
            <a:srgbClr val="FF0000"/>
          </a:solidFill>
        </a:ln>
      </dgm:spPr>
      <dgm:t>
        <a:bodyPr/>
        <a:lstStyle/>
        <a:p>
          <a:r>
            <a:rPr lang="en-US"/>
            <a:t>Market penetration pricing policy</a:t>
          </a:r>
        </a:p>
      </dgm:t>
    </dgm:pt>
    <dgm:pt modelId="{9A422B2B-F17B-4963-B2DC-716C8C39EE1C}" type="parTrans" cxnId="{59D11B97-1E7F-43D7-BAD3-69C67A26D39D}">
      <dgm:prSet/>
      <dgm:spPr/>
      <dgm:t>
        <a:bodyPr/>
        <a:lstStyle/>
        <a:p>
          <a:endParaRPr lang="en-US"/>
        </a:p>
      </dgm:t>
    </dgm:pt>
    <dgm:pt modelId="{D2B124BB-FC4E-4E9C-8907-FEC1763EF347}" type="sibTrans" cxnId="{59D11B97-1E7F-43D7-BAD3-69C67A26D39D}">
      <dgm:prSet/>
      <dgm:spPr/>
      <dgm:t>
        <a:bodyPr/>
        <a:lstStyle/>
        <a:p>
          <a:endParaRPr lang="en-US"/>
        </a:p>
      </dgm:t>
    </dgm:pt>
    <dgm:pt modelId="{E1AB698A-249D-4BAE-95C5-5A42694F8968}" type="pres">
      <dgm:prSet presAssocID="{B479D352-6373-4FA5-975D-7DF1B8ECC7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39A23F-1774-4F7B-83A5-3BC45B0CC97F}" type="pres">
      <dgm:prSet presAssocID="{78FC2038-41A2-4425-8B1F-475BCA693036}" presName="hierRoot1" presStyleCnt="0"/>
      <dgm:spPr/>
    </dgm:pt>
    <dgm:pt modelId="{BC26789A-312E-4DA7-B3BD-2D1ECB63B0FD}" type="pres">
      <dgm:prSet presAssocID="{78FC2038-41A2-4425-8B1F-475BCA693036}" presName="composite" presStyleCnt="0"/>
      <dgm:spPr/>
    </dgm:pt>
    <dgm:pt modelId="{BB6F0C68-E25D-49BB-A119-C201A7E83E09}" type="pres">
      <dgm:prSet presAssocID="{78FC2038-41A2-4425-8B1F-475BCA693036}" presName="background" presStyleLbl="node0" presStyleIdx="0" presStyleCnt="2"/>
      <dgm:spPr>
        <a:solidFill>
          <a:srgbClr val="FF0000"/>
        </a:solidFill>
      </dgm:spPr>
    </dgm:pt>
    <dgm:pt modelId="{B673DFC2-9864-4079-9ACD-3CF67F1D7C78}" type="pres">
      <dgm:prSet presAssocID="{78FC2038-41A2-4425-8B1F-475BCA693036}" presName="text" presStyleLbl="fgAcc0" presStyleIdx="0" presStyleCnt="2">
        <dgm:presLayoutVars>
          <dgm:chPref val="3"/>
        </dgm:presLayoutVars>
      </dgm:prSet>
      <dgm:spPr/>
    </dgm:pt>
    <dgm:pt modelId="{7D0B02AF-C4CE-4879-8871-E0FDD3BE2DCC}" type="pres">
      <dgm:prSet presAssocID="{78FC2038-41A2-4425-8B1F-475BCA693036}" presName="hierChild2" presStyleCnt="0"/>
      <dgm:spPr/>
    </dgm:pt>
    <dgm:pt modelId="{96318516-C141-4B61-A68E-056AC5483218}" type="pres">
      <dgm:prSet presAssocID="{6F81DDCE-0FFD-4E6A-BB66-F8A48B9BAE69}" presName="hierRoot1" presStyleCnt="0"/>
      <dgm:spPr/>
    </dgm:pt>
    <dgm:pt modelId="{9EF67D6B-0275-4126-9CF5-1AC9C663BF99}" type="pres">
      <dgm:prSet presAssocID="{6F81DDCE-0FFD-4E6A-BB66-F8A48B9BAE69}" presName="composite" presStyleCnt="0"/>
      <dgm:spPr/>
    </dgm:pt>
    <dgm:pt modelId="{B646E18E-C104-4ED2-92FD-6D56B81BF0AF}" type="pres">
      <dgm:prSet presAssocID="{6F81DDCE-0FFD-4E6A-BB66-F8A48B9BAE69}" presName="background" presStyleLbl="node0" presStyleIdx="1" presStyleCnt="2"/>
      <dgm:spPr>
        <a:solidFill>
          <a:srgbClr val="FF0000"/>
        </a:solidFill>
      </dgm:spPr>
    </dgm:pt>
    <dgm:pt modelId="{130775AC-0E9F-4BD1-B6C2-C2C168A7BCA6}" type="pres">
      <dgm:prSet presAssocID="{6F81DDCE-0FFD-4E6A-BB66-F8A48B9BAE69}" presName="text" presStyleLbl="fgAcc0" presStyleIdx="1" presStyleCnt="2">
        <dgm:presLayoutVars>
          <dgm:chPref val="3"/>
        </dgm:presLayoutVars>
      </dgm:prSet>
      <dgm:spPr/>
    </dgm:pt>
    <dgm:pt modelId="{020C7B30-0539-4331-B334-F7DBC5B831E6}" type="pres">
      <dgm:prSet presAssocID="{6F81DDCE-0FFD-4E6A-BB66-F8A48B9BAE69}" presName="hierChild2" presStyleCnt="0"/>
      <dgm:spPr/>
    </dgm:pt>
  </dgm:ptLst>
  <dgm:cxnLst>
    <dgm:cxn modelId="{C7589123-0504-4183-AEC9-9FBA14396A96}" type="presOf" srcId="{78FC2038-41A2-4425-8B1F-475BCA693036}" destId="{B673DFC2-9864-4079-9ACD-3CF67F1D7C78}" srcOrd="0" destOrd="0" presId="urn:microsoft.com/office/officeart/2005/8/layout/hierarchy1"/>
    <dgm:cxn modelId="{A38E3530-B933-497A-9F1F-CBD50DCBF432}" type="presOf" srcId="{6F81DDCE-0FFD-4E6A-BB66-F8A48B9BAE69}" destId="{130775AC-0E9F-4BD1-B6C2-C2C168A7BCA6}" srcOrd="0" destOrd="0" presId="urn:microsoft.com/office/officeart/2005/8/layout/hierarchy1"/>
    <dgm:cxn modelId="{32178C70-2230-4AD8-B1CF-AE1CD4F2E1EA}" srcId="{B479D352-6373-4FA5-975D-7DF1B8ECC7CD}" destId="{78FC2038-41A2-4425-8B1F-475BCA693036}" srcOrd="0" destOrd="0" parTransId="{187C2F8D-D6E4-4344-8A23-E43EDCA0038B}" sibTransId="{DCA71C50-752D-45B7-89EC-DC89A05A9277}"/>
    <dgm:cxn modelId="{59D11B97-1E7F-43D7-BAD3-69C67A26D39D}" srcId="{B479D352-6373-4FA5-975D-7DF1B8ECC7CD}" destId="{6F81DDCE-0FFD-4E6A-BB66-F8A48B9BAE69}" srcOrd="1" destOrd="0" parTransId="{9A422B2B-F17B-4963-B2DC-716C8C39EE1C}" sibTransId="{D2B124BB-FC4E-4E9C-8907-FEC1763EF347}"/>
    <dgm:cxn modelId="{27D0FCF0-CEB0-4400-AC8A-103930356B3D}" type="presOf" srcId="{B479D352-6373-4FA5-975D-7DF1B8ECC7CD}" destId="{E1AB698A-249D-4BAE-95C5-5A42694F8968}" srcOrd="0" destOrd="0" presId="urn:microsoft.com/office/officeart/2005/8/layout/hierarchy1"/>
    <dgm:cxn modelId="{7997991A-C6BB-4B09-B8F7-CE340AE4648D}" type="presParOf" srcId="{E1AB698A-249D-4BAE-95C5-5A42694F8968}" destId="{1239A23F-1774-4F7B-83A5-3BC45B0CC97F}" srcOrd="0" destOrd="0" presId="urn:microsoft.com/office/officeart/2005/8/layout/hierarchy1"/>
    <dgm:cxn modelId="{526C8A69-83AF-4EA1-9E7F-E699EFF8B993}" type="presParOf" srcId="{1239A23F-1774-4F7B-83A5-3BC45B0CC97F}" destId="{BC26789A-312E-4DA7-B3BD-2D1ECB63B0FD}" srcOrd="0" destOrd="0" presId="urn:microsoft.com/office/officeart/2005/8/layout/hierarchy1"/>
    <dgm:cxn modelId="{A93DF392-B7A2-4FA0-8EB6-FFEE93CDCA4A}" type="presParOf" srcId="{BC26789A-312E-4DA7-B3BD-2D1ECB63B0FD}" destId="{BB6F0C68-E25D-49BB-A119-C201A7E83E09}" srcOrd="0" destOrd="0" presId="urn:microsoft.com/office/officeart/2005/8/layout/hierarchy1"/>
    <dgm:cxn modelId="{5F4DB5C8-1C93-402E-8BBD-164CC48D24EA}" type="presParOf" srcId="{BC26789A-312E-4DA7-B3BD-2D1ECB63B0FD}" destId="{B673DFC2-9864-4079-9ACD-3CF67F1D7C78}" srcOrd="1" destOrd="0" presId="urn:microsoft.com/office/officeart/2005/8/layout/hierarchy1"/>
    <dgm:cxn modelId="{E2E95269-922A-4D3B-948D-E7A0AE2DE3CF}" type="presParOf" srcId="{1239A23F-1774-4F7B-83A5-3BC45B0CC97F}" destId="{7D0B02AF-C4CE-4879-8871-E0FDD3BE2DCC}" srcOrd="1" destOrd="0" presId="urn:microsoft.com/office/officeart/2005/8/layout/hierarchy1"/>
    <dgm:cxn modelId="{7851889E-49FC-4CD6-8256-E040B7981D61}" type="presParOf" srcId="{E1AB698A-249D-4BAE-95C5-5A42694F8968}" destId="{96318516-C141-4B61-A68E-056AC5483218}" srcOrd="1" destOrd="0" presId="urn:microsoft.com/office/officeart/2005/8/layout/hierarchy1"/>
    <dgm:cxn modelId="{67A87558-2F7E-4BE5-9860-BF6B9F0603E6}" type="presParOf" srcId="{96318516-C141-4B61-A68E-056AC5483218}" destId="{9EF67D6B-0275-4126-9CF5-1AC9C663BF99}" srcOrd="0" destOrd="0" presId="urn:microsoft.com/office/officeart/2005/8/layout/hierarchy1"/>
    <dgm:cxn modelId="{9595C6A2-35B7-4420-865C-9614D905635B}" type="presParOf" srcId="{9EF67D6B-0275-4126-9CF5-1AC9C663BF99}" destId="{B646E18E-C104-4ED2-92FD-6D56B81BF0AF}" srcOrd="0" destOrd="0" presId="urn:microsoft.com/office/officeart/2005/8/layout/hierarchy1"/>
    <dgm:cxn modelId="{EC8040DF-5CEF-40F2-A476-8DCAF9B8562C}" type="presParOf" srcId="{9EF67D6B-0275-4126-9CF5-1AC9C663BF99}" destId="{130775AC-0E9F-4BD1-B6C2-C2C168A7BCA6}" srcOrd="1" destOrd="0" presId="urn:microsoft.com/office/officeart/2005/8/layout/hierarchy1"/>
    <dgm:cxn modelId="{ACC2DC0E-3404-48ED-A4F9-FAC1EFD441FA}" type="presParOf" srcId="{96318516-C141-4B61-A68E-056AC5483218}" destId="{020C7B30-0539-4331-B334-F7DBC5B831E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F0C68-E25D-49BB-A119-C201A7E83E09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3DFC2-9864-4079-9ACD-3CF67F1D7C78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Status quo pricing</a:t>
          </a:r>
        </a:p>
      </dsp:txBody>
      <dsp:txXfrm>
        <a:off x="696297" y="538547"/>
        <a:ext cx="4171627" cy="2590157"/>
      </dsp:txXfrm>
    </dsp:sp>
    <dsp:sp modelId="{B646E18E-C104-4ED2-92FD-6D56B81BF0AF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775AC-0E9F-4BD1-B6C2-C2C168A7BCA6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Market penetration pricing policy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262B5-219F-5341-A85F-1D3FE7BA58A3}" type="datetimeFigureOut">
              <a:rPr lang="en-CO" smtClean="0"/>
              <a:t>11/02/2022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75D16-2FFB-1E4E-922E-5DA51BDAFB5C}" type="slidenum">
              <a:rPr lang="en-CO" smtClean="0"/>
              <a:t>‹Nr.›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62510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75D16-2FFB-1E4E-922E-5DA51BDAFB5C}" type="slidenum">
              <a:rPr lang="en-CO" smtClean="0"/>
              <a:t>13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026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75D16-2FFB-1E4E-922E-5DA51BDAFB5C}" type="slidenum">
              <a:rPr lang="en-CO" smtClean="0"/>
              <a:t>15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09502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75D16-2FFB-1E4E-922E-5DA51BDAFB5C}" type="slidenum">
              <a:rPr lang="en-CO" smtClean="0"/>
              <a:t>19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76378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B75D16-2FFB-1E4E-922E-5DA51BDAFB5C}" type="slidenum">
              <a:rPr lang="en-CO" smtClean="0"/>
              <a:t>21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65242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9D8-BB08-4115-96F4-490FA491D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D6806-60AE-F5C4-F4A5-1ACDFF94D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E1918-A917-9537-C261-16B6B0EBD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AECF0-14B4-724A-97F9-A4FA31D33842}" type="datetime4">
              <a:rPr lang="en-US" smtClean="0"/>
              <a:t>November 2, 2022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F67F5-1A1C-8D15-674C-4CFF1875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97675-7D1D-246A-44FC-C759D19E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97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B9903-AA3B-3786-1514-F63B4DAA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72C5E-4C39-3481-8B7E-ADD7B43C4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05B4B-351F-B003-5CB4-CB6307F7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FE448-4C17-5044-8038-30976014D674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D61B-7B15-2CBA-3A36-5EB55941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8779D-35F0-D72F-C37D-B8BC4308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8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4769D0-E1ED-D2B4-D168-DB184111B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26493-179B-9712-7F50-83863E2A2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34A14-550D-B3C4-1B5E-503B379B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B050-F249-584A-A6A5-B687F80E2FEB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E13C-8E02-CA82-BB1C-DDD04B03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20BAA-AF61-BC77-1699-B3FF3174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7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796B-E99F-2E59-B674-5990C5B4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C938C-CEB4-6EAD-3A98-BD63DF8BD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4097B-22EE-0071-87B4-DE96624E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8D9E-3CBC-F248-80AF-A7D78FC02F05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CD880-8D67-99D4-3B1D-E435DCA2D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B4687-C419-5293-ECE0-CCF71456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5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69D2-E2CB-856E-AEFE-40B298E1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8BD7-A71E-17E7-CC20-BA3D04BFA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B85C6-399C-3A6B-EA76-543FF1285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99A0-D9AC-9942-8A74-5E1F68569129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E55C2-0519-BD42-E886-D9B6DE16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F25BE-BD1E-0CF4-70AF-864210B5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17EA-44AD-2330-89C1-087EF9465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1B6EA-BA22-7676-0A21-07E894B60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B070D-C4E4-2875-F24B-FC2E23D24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E5923-D915-6F9A-C6DE-F7691747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1408-F3BB-3C43-B403-D014DFD25B85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E4DCB-DEB2-B116-258E-588C8CEF9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D1AED-F062-9ECE-92DD-B9FF1D36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6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D687-4743-E410-C98A-3C5F4816B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095CE-78FC-8E60-541F-C24F3AF44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E487E-A662-0354-1357-A5AD35C4E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C8D51-8FC2-5524-D46C-DB2E8C5A1C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70621-39FE-3F22-9865-A7433182A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15E4C-49D8-038D-16B7-25BEB4764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4155F-4884-3842-A9D2-EC26B3A640BD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A50C3-2A68-DF47-2619-780379BF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660A7-BE3F-413C-F4F9-31305639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FDC0-C33A-BE54-FACE-A6366E87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C896A3-7F3C-0575-5F44-2393ACC1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E550-4066-3241-A583-958BED329527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407FF-7ACA-4F57-D2C7-52F739FA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5C92A-BC92-6D66-7738-F6169020E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0819F-46DC-B746-866A-F026CCA6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76701-74EF-3B41-964D-9CFDD1A6C25E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17AF4-4F17-4F8D-DE17-081DC91B2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B5CF85-0BC0-C60D-20BA-2E604BB7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5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304B-43F3-4249-105D-32877FF9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EEE9F-FE43-5856-D450-8C5C93D1D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59FF8-F230-1AD6-B65D-3A254884A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17220-DE56-7DA6-415C-2270922CE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2BE14-B2D4-B54E-BD01-6EC93D3C4D30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09C26-68F1-3E02-5C61-CAD15EBD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FD7ED-00F6-73AC-F6A7-63BE8813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8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F211-F33B-4CED-C33B-3CD846D61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C4F7C-7513-47A2-E39E-E99C47AEAD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DE34F-E0B9-0F23-D70D-7E262F354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69B1-BEB4-6FB9-1137-CDB597F2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A9CCA-6A8F-7140-B195-472700A99227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0BF97-8022-30D0-37BE-9E260075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1E26D-94A2-5398-A139-F2E8EA47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4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A1CC41-2AD9-F6BD-04E6-530D2ADED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C99CD-B832-A68C-C46D-BDEEEC2A3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3AA7F-2FC1-10F9-7415-D9C39777F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2496A-4E68-2546-A89C-5BD02AE5D5C4}" type="datetime4">
              <a:rPr lang="en-US" smtClean="0"/>
              <a:t>November 2,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BE882-F5CE-712D-ECFF-F814414FD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Marketing - Coca-Cola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25558-748B-7C74-CC45-8C155DEEB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9 curiosidades sobre Coca-Cola de las que quizás nunca hayas oído hablar |  Life - ComputerHoy.com">
            <a:extLst>
              <a:ext uri="{FF2B5EF4-FFF2-40B4-BE49-F238E27FC236}">
                <a16:creationId xmlns:a16="http://schemas.microsoft.com/office/drawing/2014/main" id="{5E4983AC-3FC9-1789-BF4B-6C7AE96CB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2106FD6-CD7D-8182-16DD-C202300CE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813" y="6034085"/>
            <a:ext cx="3000374" cy="476249"/>
          </a:xfrm>
        </p:spPr>
        <p:txBody>
          <a:bodyPr anchor="ctr">
            <a:normAutofit/>
          </a:bodyPr>
          <a:lstStyle/>
          <a:p>
            <a:r>
              <a:rPr lang="en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November, the 3rd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6000B-A45B-25C6-CA05-0CFDCE13DC37}"/>
              </a:ext>
            </a:extLst>
          </p:cNvPr>
          <p:cNvSpPr txBox="1"/>
          <p:nvPr/>
        </p:nvSpPr>
        <p:spPr>
          <a:xfrm>
            <a:off x="9372600" y="5167847"/>
            <a:ext cx="2095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  <a:p>
            <a:r>
              <a:rPr lang="en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Yailyn Duarte</a:t>
            </a:r>
          </a:p>
          <a:p>
            <a:r>
              <a:rPr lang="en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Enni</a:t>
            </a:r>
          </a:p>
          <a:p>
            <a:r>
              <a:rPr lang="en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Niko</a:t>
            </a:r>
          </a:p>
          <a:p>
            <a:r>
              <a:rPr lang="en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Andreas Litt</a:t>
            </a:r>
          </a:p>
        </p:txBody>
      </p:sp>
      <p:pic>
        <p:nvPicPr>
          <p:cNvPr id="1026" name="Picture 2" descr="Duale Hochschule Baden-Württemberg Mosbach Campus Bad Mergentheim -  Unterzeichner_in der Charta der Vielfalt">
            <a:extLst>
              <a:ext uri="{FF2B5EF4-FFF2-40B4-BE49-F238E27FC236}">
                <a16:creationId xmlns:a16="http://schemas.microsoft.com/office/drawing/2014/main" id="{89CFD7C8-EFBE-9467-A0B0-04D16FED6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27321" r="7732" b="14511"/>
          <a:stretch/>
        </p:blipFill>
        <p:spPr bwMode="auto">
          <a:xfrm>
            <a:off x="9625013" y="170240"/>
            <a:ext cx="2400300" cy="13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3336D23-158A-2674-0CA4-7E6642771700}"/>
              </a:ext>
            </a:extLst>
          </p:cNvPr>
          <p:cNvSpPr txBox="1">
            <a:spLocks/>
          </p:cNvSpPr>
          <p:nvPr/>
        </p:nvSpPr>
        <p:spPr>
          <a:xfrm>
            <a:off x="0" y="6015037"/>
            <a:ext cx="1976438" cy="476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0555B1-671D-938B-6B7E-6269E5735DF6}"/>
              </a:ext>
            </a:extLst>
          </p:cNvPr>
          <p:cNvSpPr/>
          <p:nvPr/>
        </p:nvSpPr>
        <p:spPr>
          <a:xfrm>
            <a:off x="147638" y="2492454"/>
            <a:ext cx="323197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Coca-Cola</a:t>
            </a:r>
          </a:p>
          <a:p>
            <a:pPr algn="ctr"/>
            <a:r>
              <a:rPr lang="en-US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Practical Project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E0663-EC01-63A4-8DB4-142B452B939D}"/>
              </a:ext>
            </a:extLst>
          </p:cNvPr>
          <p:cNvCxnSpPr>
            <a:cxnSpLocks/>
          </p:cNvCxnSpPr>
          <p:nvPr/>
        </p:nvCxnSpPr>
        <p:spPr>
          <a:xfrm>
            <a:off x="80081" y="3261526"/>
            <a:ext cx="336708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01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867F7-78F8-4F46-C08E-E5C386B1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8D9E-3CBC-F248-80AF-A7D78FC02F05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12A74-8CF8-B1C7-E3EE-2D3CDDA8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pic>
        <p:nvPicPr>
          <p:cNvPr id="9218" name="Picture 2" descr="Así se escribe Coca-Cola en otros idiomas – La Fábrica de la ...">
            <a:extLst>
              <a:ext uri="{FF2B5EF4-FFF2-40B4-BE49-F238E27FC236}">
                <a16:creationId xmlns:a16="http://schemas.microsoft.com/office/drawing/2014/main" id="{A199AF9A-9976-4CC3-0681-EF8D0CA25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62189"/>
            <a:ext cx="4572000" cy="256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1688A4D-A3F1-9046-9C98-C1422F00A6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10389" y="1017949"/>
            <a:ext cx="1257301" cy="11715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A166C3-04A0-2189-1FE4-021E0C1A85AD}"/>
              </a:ext>
            </a:extLst>
          </p:cNvPr>
          <p:cNvSpPr txBox="1"/>
          <p:nvPr/>
        </p:nvSpPr>
        <p:spPr>
          <a:xfrm>
            <a:off x="7362415" y="409064"/>
            <a:ext cx="2710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Name Change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4C9A792-7973-520A-F2C2-C5E6C573F0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28939" y="4057648"/>
            <a:ext cx="1904795" cy="68580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464AB3-5E2E-B28D-A9EA-FB0518629690}"/>
              </a:ext>
            </a:extLst>
          </p:cNvPr>
          <p:cNvSpPr txBox="1"/>
          <p:nvPr/>
        </p:nvSpPr>
        <p:spPr>
          <a:xfrm>
            <a:off x="513940" y="4204841"/>
            <a:ext cx="27102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The taste changes</a:t>
            </a:r>
          </a:p>
        </p:txBody>
      </p:sp>
      <p:pic>
        <p:nvPicPr>
          <p:cNvPr id="19" name="Picture 4" descr="Coca cola vaso de hielo salpicaduras-comida bebidas, Fondo de pantalla HD |  Peakpx">
            <a:extLst>
              <a:ext uri="{FF2B5EF4-FFF2-40B4-BE49-F238E27FC236}">
                <a16:creationId xmlns:a16="http://schemas.microsoft.com/office/drawing/2014/main" id="{4E611916-5829-E2EC-1EC6-E062C8B70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r="21471" b="2"/>
          <a:stretch/>
        </p:blipFill>
        <p:spPr bwMode="auto">
          <a:xfrm>
            <a:off x="4353130" y="3791052"/>
            <a:ext cx="1904796" cy="1904796"/>
          </a:xfrm>
          <a:custGeom>
            <a:avLst/>
            <a:gdLst/>
            <a:ahLst/>
            <a:cxnLst/>
            <a:rect l="l" t="t" r="r" b="b"/>
            <a:pathLst>
              <a:path w="2505456" h="2505456">
                <a:moveTo>
                  <a:pt x="1252728" y="0"/>
                </a:moveTo>
                <a:cubicBezTo>
                  <a:pt x="1944591" y="0"/>
                  <a:pt x="2505456" y="560865"/>
                  <a:pt x="2505456" y="1252728"/>
                </a:cubicBezTo>
                <a:cubicBezTo>
                  <a:pt x="2505456" y="1944591"/>
                  <a:pt x="1944591" y="2505456"/>
                  <a:pt x="1252728" y="2505456"/>
                </a:cubicBezTo>
                <a:cubicBezTo>
                  <a:pt x="560865" y="2505456"/>
                  <a:pt x="0" y="1944591"/>
                  <a:pt x="0" y="1252728"/>
                </a:cubicBezTo>
                <a:cubicBezTo>
                  <a:pt x="0" y="560865"/>
                  <a:pt x="560865" y="0"/>
                  <a:pt x="1252728" y="0"/>
                </a:cubicBezTo>
                <a:close/>
              </a:path>
            </a:pathLst>
          </a:custGeom>
          <a:noFill/>
          <a:effectLst>
            <a:glow>
              <a:schemeClr val="accent1">
                <a:alpha val="40000"/>
              </a:schemeClr>
            </a:glow>
            <a:reflection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05AD-62D2-69D1-2D71-6951F620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>
                <a:latin typeface="Arial" panose="020B0604020202020204" pitchFamily="34" charset="0"/>
                <a:cs typeface="Arial" panose="020B0604020202020204" pitchFamily="34" charset="0"/>
              </a:rPr>
              <a:t>Product Life Cycle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1D3224-466B-99C1-2B46-7D1C857EC958}"/>
              </a:ext>
            </a:extLst>
          </p:cNvPr>
          <p:cNvCxnSpPr/>
          <p:nvPr/>
        </p:nvCxnSpPr>
        <p:spPr>
          <a:xfrm>
            <a:off x="1371600" y="1690688"/>
            <a:ext cx="0" cy="4238625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847AA0-861E-D95B-4D19-B4B64CA940E0}"/>
              </a:ext>
            </a:extLst>
          </p:cNvPr>
          <p:cNvCxnSpPr>
            <a:cxnSpLocks/>
          </p:cNvCxnSpPr>
          <p:nvPr/>
        </p:nvCxnSpPr>
        <p:spPr>
          <a:xfrm flipH="1">
            <a:off x="1371600" y="5929313"/>
            <a:ext cx="930116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0E58A7-A299-9753-F929-17A973EF2350}"/>
              </a:ext>
            </a:extLst>
          </p:cNvPr>
          <p:cNvCxnSpPr>
            <a:cxnSpLocks/>
          </p:cNvCxnSpPr>
          <p:nvPr/>
        </p:nvCxnSpPr>
        <p:spPr>
          <a:xfrm>
            <a:off x="3067049" y="1690685"/>
            <a:ext cx="0" cy="4910137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C8016E-8C6F-53C5-6A89-B4B27E0A9613}"/>
              </a:ext>
            </a:extLst>
          </p:cNvPr>
          <p:cNvCxnSpPr>
            <a:cxnSpLocks/>
          </p:cNvCxnSpPr>
          <p:nvPr/>
        </p:nvCxnSpPr>
        <p:spPr>
          <a:xfrm>
            <a:off x="4752975" y="1690685"/>
            <a:ext cx="0" cy="4910137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785D4C-A9E0-9040-2018-A940BC579FBE}"/>
              </a:ext>
            </a:extLst>
          </p:cNvPr>
          <p:cNvCxnSpPr>
            <a:cxnSpLocks/>
          </p:cNvCxnSpPr>
          <p:nvPr/>
        </p:nvCxnSpPr>
        <p:spPr>
          <a:xfrm>
            <a:off x="8107756" y="1690685"/>
            <a:ext cx="0" cy="4910137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EBC696-2235-860C-1B5C-4D91EC5E03E4}"/>
              </a:ext>
            </a:extLst>
          </p:cNvPr>
          <p:cNvCxnSpPr>
            <a:cxnSpLocks/>
          </p:cNvCxnSpPr>
          <p:nvPr/>
        </p:nvCxnSpPr>
        <p:spPr>
          <a:xfrm>
            <a:off x="6553199" y="1690685"/>
            <a:ext cx="0" cy="4910137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BC7195-C2D1-FB74-68D5-1D4C732CDA31}"/>
              </a:ext>
            </a:extLst>
          </p:cNvPr>
          <p:cNvCxnSpPr>
            <a:cxnSpLocks/>
          </p:cNvCxnSpPr>
          <p:nvPr/>
        </p:nvCxnSpPr>
        <p:spPr>
          <a:xfrm>
            <a:off x="10188969" y="1690685"/>
            <a:ext cx="0" cy="4910137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FA2497-0E5F-5ECD-FA8B-7B8E2EA07002}"/>
              </a:ext>
            </a:extLst>
          </p:cNvPr>
          <p:cNvSpPr txBox="1"/>
          <p:nvPr/>
        </p:nvSpPr>
        <p:spPr>
          <a:xfrm>
            <a:off x="1223962" y="5954491"/>
            <a:ext cx="1562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latin typeface="Arial" panose="020B0604020202020204" pitchFamily="34" charset="0"/>
                <a:cs typeface="Arial" panose="020B0604020202020204" pitchFamily="34" charset="0"/>
              </a:rPr>
              <a:t>Product </a:t>
            </a:r>
          </a:p>
          <a:p>
            <a:pPr algn="ctr"/>
            <a:r>
              <a:rPr lang="en-CO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7E9EA0-A06C-560D-D660-DAAAC03DD6BB}"/>
              </a:ext>
            </a:extLst>
          </p:cNvPr>
          <p:cNvSpPr txBox="1"/>
          <p:nvPr/>
        </p:nvSpPr>
        <p:spPr>
          <a:xfrm>
            <a:off x="3049971" y="6079144"/>
            <a:ext cx="156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D35EA-593C-8453-9531-DAB4BCC79095}"/>
              </a:ext>
            </a:extLst>
          </p:cNvPr>
          <p:cNvSpPr txBox="1"/>
          <p:nvPr/>
        </p:nvSpPr>
        <p:spPr>
          <a:xfrm>
            <a:off x="4815471" y="6079144"/>
            <a:ext cx="156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88A180-2CC3-DE0D-7511-8716C59EF52E}"/>
              </a:ext>
            </a:extLst>
          </p:cNvPr>
          <p:cNvSpPr txBox="1"/>
          <p:nvPr/>
        </p:nvSpPr>
        <p:spPr>
          <a:xfrm>
            <a:off x="6549432" y="6059413"/>
            <a:ext cx="156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latin typeface="Arial" panose="020B0604020202020204" pitchFamily="34" charset="0"/>
                <a:cs typeface="Arial" panose="020B0604020202020204" pitchFamily="34" charset="0"/>
              </a:rPr>
              <a:t>Maturity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191A23-452D-BF20-75DD-1CE20EB35D8C}"/>
              </a:ext>
            </a:extLst>
          </p:cNvPr>
          <p:cNvSpPr txBox="1"/>
          <p:nvPr/>
        </p:nvSpPr>
        <p:spPr>
          <a:xfrm>
            <a:off x="8283393" y="6059413"/>
            <a:ext cx="156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>
                <a:latin typeface="Arial" panose="020B0604020202020204" pitchFamily="34" charset="0"/>
                <a:cs typeface="Arial" panose="020B0604020202020204" pitchFamily="34" charset="0"/>
              </a:rPr>
              <a:t>Decline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CD3C2A-D799-1095-9804-7BE9AF7003DA}"/>
              </a:ext>
            </a:extLst>
          </p:cNvPr>
          <p:cNvSpPr txBox="1"/>
          <p:nvPr/>
        </p:nvSpPr>
        <p:spPr>
          <a:xfrm>
            <a:off x="10474132" y="5679034"/>
            <a:ext cx="156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0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F0582-54C9-3464-580D-2BE73E5DF9C7}"/>
              </a:ext>
            </a:extLst>
          </p:cNvPr>
          <p:cNvSpPr txBox="1"/>
          <p:nvPr/>
        </p:nvSpPr>
        <p:spPr>
          <a:xfrm>
            <a:off x="57153" y="1324156"/>
            <a:ext cx="1562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000" b="1" dirty="0">
                <a:latin typeface="Arial" panose="020B0604020202020204" pitchFamily="34" charset="0"/>
                <a:cs typeface="Arial" panose="020B0604020202020204" pitchFamily="34" charset="0"/>
              </a:rPr>
              <a:t>Sales </a:t>
            </a:r>
          </a:p>
          <a:p>
            <a:pPr algn="ctr"/>
            <a:r>
              <a:rPr lang="en-CO" sz="2000" b="1" dirty="0">
                <a:latin typeface="Arial" panose="020B0604020202020204" pitchFamily="34" charset="0"/>
                <a:cs typeface="Arial" panose="020B0604020202020204" pitchFamily="34" charset="0"/>
              </a:rPr>
              <a:t>Profit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3E0807A-C765-9CD6-9985-41CF2327038F}"/>
              </a:ext>
            </a:extLst>
          </p:cNvPr>
          <p:cNvSpPr/>
          <p:nvPr/>
        </p:nvSpPr>
        <p:spPr>
          <a:xfrm>
            <a:off x="959370" y="1518612"/>
            <a:ext cx="7324009" cy="4402504"/>
          </a:xfrm>
          <a:custGeom>
            <a:avLst/>
            <a:gdLst>
              <a:gd name="connsiteX0" fmla="*/ 0 w 7809876"/>
              <a:gd name="connsiteY0" fmla="*/ 4326523 h 4326523"/>
              <a:gd name="connsiteX1" fmla="*/ 2548328 w 7809876"/>
              <a:gd name="connsiteY1" fmla="*/ 3966759 h 4326523"/>
              <a:gd name="connsiteX2" fmla="*/ 4032355 w 7809876"/>
              <a:gd name="connsiteY2" fmla="*/ 2362811 h 4326523"/>
              <a:gd name="connsiteX3" fmla="*/ 4871804 w 7809876"/>
              <a:gd name="connsiteY3" fmla="*/ 908765 h 4326523"/>
              <a:gd name="connsiteX4" fmla="*/ 5861155 w 7809876"/>
              <a:gd name="connsiteY4" fmla="*/ 69316 h 4326523"/>
              <a:gd name="connsiteX5" fmla="*/ 7105338 w 7809876"/>
              <a:gd name="connsiteY5" fmla="*/ 54326 h 4326523"/>
              <a:gd name="connsiteX6" fmla="*/ 7809876 w 7809876"/>
              <a:gd name="connsiteY6" fmla="*/ 114287 h 4326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9876" h="4326523">
                <a:moveTo>
                  <a:pt x="0" y="4326523"/>
                </a:moveTo>
                <a:cubicBezTo>
                  <a:pt x="938134" y="4310283"/>
                  <a:pt x="1876269" y="4294044"/>
                  <a:pt x="2548328" y="3966759"/>
                </a:cubicBezTo>
                <a:cubicBezTo>
                  <a:pt x="3220387" y="3639474"/>
                  <a:pt x="3645109" y="2872477"/>
                  <a:pt x="4032355" y="2362811"/>
                </a:cubicBezTo>
                <a:cubicBezTo>
                  <a:pt x="4419601" y="1853145"/>
                  <a:pt x="4567004" y="1291014"/>
                  <a:pt x="4871804" y="908765"/>
                </a:cubicBezTo>
                <a:cubicBezTo>
                  <a:pt x="5176604" y="526516"/>
                  <a:pt x="5488899" y="211722"/>
                  <a:pt x="5861155" y="69316"/>
                </a:cubicBezTo>
                <a:cubicBezTo>
                  <a:pt x="6233411" y="-73090"/>
                  <a:pt x="6780551" y="46831"/>
                  <a:pt x="7105338" y="54326"/>
                </a:cubicBezTo>
                <a:cubicBezTo>
                  <a:pt x="7430125" y="61821"/>
                  <a:pt x="7799883" y="6858"/>
                  <a:pt x="7809876" y="11428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85437EA-6CC8-0C3B-C9D1-CBF895968AB9}"/>
              </a:ext>
            </a:extLst>
          </p:cNvPr>
          <p:cNvCxnSpPr>
            <a:cxnSpLocks/>
          </p:cNvCxnSpPr>
          <p:nvPr/>
        </p:nvCxnSpPr>
        <p:spPr>
          <a:xfrm flipV="1">
            <a:off x="6585730" y="1850237"/>
            <a:ext cx="1290006" cy="8849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43BCF1-0427-646E-7BC5-98E02C161F58}"/>
              </a:ext>
            </a:extLst>
          </p:cNvPr>
          <p:cNvCxnSpPr>
            <a:cxnSpLocks/>
          </p:cNvCxnSpPr>
          <p:nvPr/>
        </p:nvCxnSpPr>
        <p:spPr>
          <a:xfrm flipV="1">
            <a:off x="6572849" y="2032042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AF3C48C-DE32-1A5B-B937-82C9EF103CCE}"/>
              </a:ext>
            </a:extLst>
          </p:cNvPr>
          <p:cNvCxnSpPr>
            <a:cxnSpLocks/>
          </p:cNvCxnSpPr>
          <p:nvPr/>
        </p:nvCxnSpPr>
        <p:spPr>
          <a:xfrm flipV="1">
            <a:off x="6569081" y="2578768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0F9154-5E43-0D25-CC16-70D06DA1E8E5}"/>
              </a:ext>
            </a:extLst>
          </p:cNvPr>
          <p:cNvCxnSpPr>
            <a:cxnSpLocks/>
          </p:cNvCxnSpPr>
          <p:nvPr/>
        </p:nvCxnSpPr>
        <p:spPr>
          <a:xfrm flipV="1">
            <a:off x="6608379" y="2259250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95116CB-C3FF-F22D-C0A5-F9A8D399623F}"/>
              </a:ext>
            </a:extLst>
          </p:cNvPr>
          <p:cNvCxnSpPr>
            <a:cxnSpLocks/>
          </p:cNvCxnSpPr>
          <p:nvPr/>
        </p:nvCxnSpPr>
        <p:spPr>
          <a:xfrm flipV="1">
            <a:off x="6592498" y="2860292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1AAE5B-8ABA-447F-5DC8-755707111B5E}"/>
              </a:ext>
            </a:extLst>
          </p:cNvPr>
          <p:cNvCxnSpPr>
            <a:cxnSpLocks/>
          </p:cNvCxnSpPr>
          <p:nvPr/>
        </p:nvCxnSpPr>
        <p:spPr>
          <a:xfrm flipV="1">
            <a:off x="6592498" y="3202944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632A40-72FC-ED06-0860-C63D2DD65E4E}"/>
              </a:ext>
            </a:extLst>
          </p:cNvPr>
          <p:cNvCxnSpPr>
            <a:cxnSpLocks/>
          </p:cNvCxnSpPr>
          <p:nvPr/>
        </p:nvCxnSpPr>
        <p:spPr>
          <a:xfrm flipV="1">
            <a:off x="6540474" y="3610842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33A2F5-077C-C57B-E737-1CAD03D54258}"/>
              </a:ext>
            </a:extLst>
          </p:cNvPr>
          <p:cNvCxnSpPr>
            <a:cxnSpLocks/>
          </p:cNvCxnSpPr>
          <p:nvPr/>
        </p:nvCxnSpPr>
        <p:spPr>
          <a:xfrm flipV="1">
            <a:off x="6592498" y="3910518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EAD65D-8A48-E1D7-797E-2E35E4680495}"/>
              </a:ext>
            </a:extLst>
          </p:cNvPr>
          <p:cNvCxnSpPr>
            <a:cxnSpLocks/>
          </p:cNvCxnSpPr>
          <p:nvPr/>
        </p:nvCxnSpPr>
        <p:spPr>
          <a:xfrm flipV="1">
            <a:off x="6607890" y="4253170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BF534E-EAAE-1D2C-A89D-ED9AC0612740}"/>
              </a:ext>
            </a:extLst>
          </p:cNvPr>
          <p:cNvCxnSpPr>
            <a:cxnSpLocks/>
          </p:cNvCxnSpPr>
          <p:nvPr/>
        </p:nvCxnSpPr>
        <p:spPr>
          <a:xfrm flipV="1">
            <a:off x="6580545" y="4558492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4705A52-5875-6E5D-D436-58D6442EF1D3}"/>
              </a:ext>
            </a:extLst>
          </p:cNvPr>
          <p:cNvCxnSpPr>
            <a:cxnSpLocks/>
          </p:cNvCxnSpPr>
          <p:nvPr/>
        </p:nvCxnSpPr>
        <p:spPr>
          <a:xfrm flipV="1">
            <a:off x="6580544" y="4852476"/>
            <a:ext cx="1419723" cy="10005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B9CA05-3C37-C21D-21AB-A68CF44D12AD}"/>
              </a:ext>
            </a:extLst>
          </p:cNvPr>
          <p:cNvCxnSpPr>
            <a:cxnSpLocks/>
          </p:cNvCxnSpPr>
          <p:nvPr/>
        </p:nvCxnSpPr>
        <p:spPr>
          <a:xfrm flipV="1">
            <a:off x="6953924" y="5216382"/>
            <a:ext cx="1034880" cy="6845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E5021E6-58DD-1A44-7B4D-17055FC4313D}"/>
              </a:ext>
            </a:extLst>
          </p:cNvPr>
          <p:cNvCxnSpPr>
            <a:cxnSpLocks/>
          </p:cNvCxnSpPr>
          <p:nvPr/>
        </p:nvCxnSpPr>
        <p:spPr>
          <a:xfrm flipV="1">
            <a:off x="7351545" y="5478835"/>
            <a:ext cx="657314" cy="4085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B7F1B9-056A-3D6A-7349-F0D08A09F67D}"/>
              </a:ext>
            </a:extLst>
          </p:cNvPr>
          <p:cNvCxnSpPr>
            <a:cxnSpLocks/>
          </p:cNvCxnSpPr>
          <p:nvPr/>
        </p:nvCxnSpPr>
        <p:spPr>
          <a:xfrm flipV="1">
            <a:off x="6603495" y="1712524"/>
            <a:ext cx="1110349" cy="7251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CAFBDED-42D6-3031-02CC-4CC3C5714D5E}"/>
              </a:ext>
            </a:extLst>
          </p:cNvPr>
          <p:cNvCxnSpPr>
            <a:cxnSpLocks/>
          </p:cNvCxnSpPr>
          <p:nvPr/>
        </p:nvCxnSpPr>
        <p:spPr>
          <a:xfrm flipV="1">
            <a:off x="6580384" y="1664567"/>
            <a:ext cx="750094" cy="4742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3FDDEC7-A7FA-FF83-4CAD-405009B5BC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7187" y="6381750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bg1"/>
                </a:solidFill>
              </a:rPr>
              <a:t>November 2,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D543EFA-159E-BB3D-D432-54E01ABA8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1906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- Coca-Cola</a:t>
            </a:r>
          </a:p>
        </p:txBody>
      </p:sp>
    </p:spTree>
    <p:extLst>
      <p:ext uri="{BB962C8B-B14F-4D97-AF65-F5344CB8AC3E}">
        <p14:creationId xmlns:p14="http://schemas.microsoft.com/office/powerpoint/2010/main" val="107666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DB7E8-1A4F-2440-FBDB-C3B217E0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>
                <a:latin typeface="Arial" panose="020B0604020202020204" pitchFamily="34" charset="0"/>
                <a:cs typeface="Arial" panose="020B0604020202020204" pitchFamily="34" charset="0"/>
              </a:rPr>
              <a:t>Coca-Cola Failures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FD3B4A-3283-2251-2D8B-33A28E986377}"/>
              </a:ext>
            </a:extLst>
          </p:cNvPr>
          <p:cNvGrpSpPr/>
          <p:nvPr/>
        </p:nvGrpSpPr>
        <p:grpSpPr>
          <a:xfrm>
            <a:off x="4348335" y="2316994"/>
            <a:ext cx="7843665" cy="4008856"/>
            <a:chOff x="-278310" y="1411273"/>
            <a:chExt cx="12314535" cy="518954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E9D8A27-4D2C-C98D-60FB-4CEA98311486}"/>
                </a:ext>
              </a:extLst>
            </p:cNvPr>
            <p:cNvCxnSpPr/>
            <p:nvPr/>
          </p:nvCxnSpPr>
          <p:spPr>
            <a:xfrm>
              <a:off x="1371600" y="1690688"/>
              <a:ext cx="0" cy="4238625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0F7D316-9EBB-371A-4415-37E20A33D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1600" y="5929313"/>
              <a:ext cx="9301163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0F71626-9186-A940-5456-7FFC594D1A00}"/>
                </a:ext>
              </a:extLst>
            </p:cNvPr>
            <p:cNvCxnSpPr>
              <a:cxnSpLocks/>
            </p:cNvCxnSpPr>
            <p:nvPr/>
          </p:nvCxnSpPr>
          <p:spPr>
            <a:xfrm>
              <a:off x="3067049" y="1690685"/>
              <a:ext cx="0" cy="491013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AB18447-368D-F01F-B819-C5F32DD1AAB2}"/>
                </a:ext>
              </a:extLst>
            </p:cNvPr>
            <p:cNvCxnSpPr>
              <a:cxnSpLocks/>
            </p:cNvCxnSpPr>
            <p:nvPr/>
          </p:nvCxnSpPr>
          <p:spPr>
            <a:xfrm>
              <a:off x="4752975" y="1690685"/>
              <a:ext cx="0" cy="491013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5FD192-07D3-853C-D8C8-BAE77C6A9949}"/>
                </a:ext>
              </a:extLst>
            </p:cNvPr>
            <p:cNvCxnSpPr>
              <a:cxnSpLocks/>
            </p:cNvCxnSpPr>
            <p:nvPr/>
          </p:nvCxnSpPr>
          <p:spPr>
            <a:xfrm>
              <a:off x="8107756" y="1690685"/>
              <a:ext cx="0" cy="491013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DAB078-7C4C-A584-2ED3-B886331BC6B6}"/>
                </a:ext>
              </a:extLst>
            </p:cNvPr>
            <p:cNvCxnSpPr>
              <a:cxnSpLocks/>
            </p:cNvCxnSpPr>
            <p:nvPr/>
          </p:nvCxnSpPr>
          <p:spPr>
            <a:xfrm>
              <a:off x="6553199" y="1690685"/>
              <a:ext cx="0" cy="491013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123A05-523B-406D-7996-5C6BD6A3E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88969" y="1690685"/>
              <a:ext cx="0" cy="4910137"/>
            </a:xfrm>
            <a:prstGeom prst="line">
              <a:avLst/>
            </a:prstGeom>
            <a:ln w="127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FA1508-AAF0-0041-3C59-6A1DB4F8D229}"/>
                </a:ext>
              </a:extLst>
            </p:cNvPr>
            <p:cNvSpPr txBox="1"/>
            <p:nvPr/>
          </p:nvSpPr>
          <p:spPr>
            <a:xfrm>
              <a:off x="1223963" y="5954491"/>
              <a:ext cx="1562093" cy="58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1100" dirty="0">
                  <a:latin typeface="Arial" panose="020B0604020202020204" pitchFamily="34" charset="0"/>
                  <a:cs typeface="Arial" panose="020B0604020202020204" pitchFamily="34" charset="0"/>
                </a:rPr>
                <a:t>Product </a:t>
              </a:r>
            </a:p>
            <a:p>
              <a:pPr algn="ctr"/>
              <a:r>
                <a:rPr lang="en-CO" sz="1100" dirty="0"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69A358-BEE9-26A7-B263-0DF632E0F797}"/>
                </a:ext>
              </a:extLst>
            </p:cNvPr>
            <p:cNvSpPr txBox="1"/>
            <p:nvPr/>
          </p:nvSpPr>
          <p:spPr>
            <a:xfrm>
              <a:off x="3049971" y="6079144"/>
              <a:ext cx="1562093" cy="35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11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D6B4B3-2D6F-245C-6479-B064AF939935}"/>
                </a:ext>
              </a:extLst>
            </p:cNvPr>
            <p:cNvSpPr txBox="1"/>
            <p:nvPr/>
          </p:nvSpPr>
          <p:spPr>
            <a:xfrm>
              <a:off x="4815471" y="6079144"/>
              <a:ext cx="1562093" cy="35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11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488580-474D-E3CA-5733-0729375E573C}"/>
                </a:ext>
              </a:extLst>
            </p:cNvPr>
            <p:cNvSpPr txBox="1"/>
            <p:nvPr/>
          </p:nvSpPr>
          <p:spPr>
            <a:xfrm>
              <a:off x="6549431" y="6059413"/>
              <a:ext cx="1562093" cy="35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1100" dirty="0">
                  <a:latin typeface="Arial" panose="020B0604020202020204" pitchFamily="34" charset="0"/>
                  <a:cs typeface="Arial" panose="020B0604020202020204" pitchFamily="34" charset="0"/>
                </a:rPr>
                <a:t>Maturity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1EA762-4C6C-D40D-65A6-CB4201D92A34}"/>
                </a:ext>
              </a:extLst>
            </p:cNvPr>
            <p:cNvSpPr txBox="1"/>
            <p:nvPr/>
          </p:nvSpPr>
          <p:spPr>
            <a:xfrm>
              <a:off x="8283392" y="6059413"/>
              <a:ext cx="1562093" cy="352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1100" dirty="0">
                  <a:latin typeface="Arial" panose="020B0604020202020204" pitchFamily="34" charset="0"/>
                  <a:cs typeface="Arial" panose="020B0604020202020204" pitchFamily="34" charset="0"/>
                </a:rPr>
                <a:t>Decline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429265-9269-B557-1AE3-3111FD29BAD2}"/>
                </a:ext>
              </a:extLst>
            </p:cNvPr>
            <p:cNvSpPr txBox="1"/>
            <p:nvPr/>
          </p:nvSpPr>
          <p:spPr>
            <a:xfrm>
              <a:off x="10474132" y="5679034"/>
              <a:ext cx="15620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628F28-B22B-F40E-E0EC-958EE4FEEB87}"/>
                </a:ext>
              </a:extLst>
            </p:cNvPr>
            <p:cNvSpPr txBox="1"/>
            <p:nvPr/>
          </p:nvSpPr>
          <p:spPr>
            <a:xfrm>
              <a:off x="-278310" y="1411273"/>
              <a:ext cx="15620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Sales </a:t>
              </a:r>
            </a:p>
            <a:p>
              <a:pPr algn="ctr"/>
              <a:r>
                <a:rPr lang="en-CO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Profit</a:t>
              </a:r>
            </a:p>
          </p:txBody>
        </p:sp>
      </p:grp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10BC790-3085-DD5F-004E-25B26078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7187" y="6381750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bg1"/>
                </a:solidFill>
              </a:rPr>
              <a:t>November 2,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8E013D9-134F-9840-389E-CA29317A3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1906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- Coca-Cola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DBC8FF5-B6AD-6E4C-539F-D828A876C19F}"/>
              </a:ext>
            </a:extLst>
          </p:cNvPr>
          <p:cNvSpPr/>
          <p:nvPr/>
        </p:nvSpPr>
        <p:spPr>
          <a:xfrm>
            <a:off x="639902" y="1999432"/>
            <a:ext cx="3289146" cy="2301106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2600" dirty="0"/>
              <a:t>Yes, Coca-Cola </a:t>
            </a:r>
            <a:r>
              <a:rPr lang="en-US" sz="2600" dirty="0"/>
              <a:t>Yes, Coca-Cola failed when it came to some new flavors in their products.</a:t>
            </a:r>
            <a:endParaRPr lang="en-CO" sz="2600" dirty="0"/>
          </a:p>
        </p:txBody>
      </p:sp>
    </p:spTree>
    <p:extLst>
      <p:ext uri="{BB962C8B-B14F-4D97-AF65-F5344CB8AC3E}">
        <p14:creationId xmlns:p14="http://schemas.microsoft.com/office/powerpoint/2010/main" val="151047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3E5EA-2897-98C6-AE36-F26D4CD6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76701-74EF-3B41-964D-9CFDD1A6C25E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D42ADA-3142-7DE2-4A25-8E35719BF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pic>
        <p:nvPicPr>
          <p:cNvPr id="3074" name="Picture 2" descr="Coca Cola Coke (Can) 330ml - Newens | The Original Maids of Honour">
            <a:extLst>
              <a:ext uri="{FF2B5EF4-FFF2-40B4-BE49-F238E27FC236}">
                <a16:creationId xmlns:a16="http://schemas.microsoft.com/office/drawing/2014/main" id="{252F0FE9-481A-E838-B4F4-9EAED0F3A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3906" y="6737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ca-Cola Soda Soft Drink, 12 fl oz - Walmart.com">
            <a:extLst>
              <a:ext uri="{FF2B5EF4-FFF2-40B4-BE49-F238E27FC236}">
                <a16:creationId xmlns:a16="http://schemas.microsoft.com/office/drawing/2014/main" id="{7C610C94-6617-9AC2-AF45-3D18E482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506" y="6737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310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0AD0-08AE-A949-0BA5-0AA82D12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A4F3B-D6D7-064A-E7E8-1636E2F4E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0724"/>
          </a:xfrm>
        </p:spPr>
        <p:txBody>
          <a:bodyPr/>
          <a:lstStyle/>
          <a:p>
            <a:r>
              <a:rPr lang="en-US" dirty="0"/>
              <a:t>Variety of size</a:t>
            </a:r>
          </a:p>
          <a:p>
            <a:endParaRPr lang="en-US" dirty="0"/>
          </a:p>
          <a:p>
            <a:r>
              <a:rPr lang="en-US" dirty="0"/>
              <a:t>Quantity of a product</a:t>
            </a:r>
          </a:p>
          <a:p>
            <a:endParaRPr lang="en-US" dirty="0"/>
          </a:p>
          <a:p>
            <a:r>
              <a:rPr lang="en-US" dirty="0"/>
              <a:t>Advertisement</a:t>
            </a:r>
          </a:p>
          <a:p>
            <a:endParaRPr lang="en-US" dirty="0"/>
          </a:p>
          <a:p>
            <a:r>
              <a:rPr lang="en-US" dirty="0"/>
              <a:t>Share a coke campaign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085D3-71DB-2D17-F1B5-51B4D298B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8D9E-3CBC-F248-80AF-A7D78FC02F05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7B4D-8E02-AD66-6249-CB0E7E18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pic>
        <p:nvPicPr>
          <p:cNvPr id="2054" name="Picture 6" descr="Coca-Cola principles">
            <a:extLst>
              <a:ext uri="{FF2B5EF4-FFF2-40B4-BE49-F238E27FC236}">
                <a16:creationId xmlns:a16="http://schemas.microsoft.com/office/drawing/2014/main" id="{E8593450-2EC3-63EB-5243-D83434E88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3813"/>
            <a:ext cx="564832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ke Makes Twitter A Bit More Personal | Brandingmag">
            <a:extLst>
              <a:ext uri="{FF2B5EF4-FFF2-40B4-BE49-F238E27FC236}">
                <a16:creationId xmlns:a16="http://schemas.microsoft.com/office/drawing/2014/main" id="{880EB304-853B-2AF1-DE8A-C760D4D9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897" y="3500438"/>
            <a:ext cx="4373666" cy="246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50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 Coca Cola - FondosMil">
            <a:extLst>
              <a:ext uri="{FF2B5EF4-FFF2-40B4-BE49-F238E27FC236}">
                <a16:creationId xmlns:a16="http://schemas.microsoft.com/office/drawing/2014/main" id="{51AC0A8A-6F87-1301-1D1B-6C135E6F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1227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153A4B-F41D-3A1B-DC1D-4D38F3893CE8}"/>
              </a:ext>
            </a:extLst>
          </p:cNvPr>
          <p:cNvSpPr/>
          <p:nvPr/>
        </p:nvSpPr>
        <p:spPr>
          <a:xfrm>
            <a:off x="4955595" y="3067348"/>
            <a:ext cx="2531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Pricing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84E3F9-E321-6069-D5F3-51B1E7F0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7187" y="6381750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bg1"/>
                </a:solidFill>
              </a:rPr>
              <a:t>November 2,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A62C90-3438-46F1-0FA6-3E4E82AA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1906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- Coca-Cola</a:t>
            </a:r>
          </a:p>
        </p:txBody>
      </p:sp>
    </p:spTree>
    <p:extLst>
      <p:ext uri="{BB962C8B-B14F-4D97-AF65-F5344CB8AC3E}">
        <p14:creationId xmlns:p14="http://schemas.microsoft.com/office/powerpoint/2010/main" val="346346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E2FA-2D18-5B5E-1C85-26448C61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900" y="681037"/>
            <a:ext cx="6057900" cy="1009651"/>
          </a:xfrm>
        </p:spPr>
        <p:txBody>
          <a:bodyPr/>
          <a:lstStyle/>
          <a:p>
            <a:r>
              <a:rPr lang="en-US" dirty="0"/>
              <a:t>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9B98-5C81-FC2D-D6B1-980A38318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0" y="1895475"/>
            <a:ext cx="6057900" cy="42814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Average Price : 1,19$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AA99F-AAA1-3D9D-92A4-A84B039F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8D9E-3CBC-F248-80AF-A7D78FC02F05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73260-6232-BCE5-3BAF-C1DD114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pic>
        <p:nvPicPr>
          <p:cNvPr id="6" name="Picture 2" descr="Coca Cola Coke (Can) 330ml - Newens | The Original Maids of Honour">
            <a:extLst>
              <a:ext uri="{FF2B5EF4-FFF2-40B4-BE49-F238E27FC236}">
                <a16:creationId xmlns:a16="http://schemas.microsoft.com/office/drawing/2014/main" id="{47537B9D-74D6-506E-4A3E-61886527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3906" y="6737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081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BC4533D-1231-F01F-3229-BC807304A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oca Cola Coke (Can) 330ml - Newens | The Original Maids of Honour">
            <a:extLst>
              <a:ext uri="{FF2B5EF4-FFF2-40B4-BE49-F238E27FC236}">
                <a16:creationId xmlns:a16="http://schemas.microsoft.com/office/drawing/2014/main" id="{2245C108-C4DA-BD54-6B2C-6E87A0D76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783166"/>
            <a:ext cx="5291667" cy="52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26543-E1FC-6092-4490-6C3FF119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C76701-74EF-3B41-964D-9CFDD1A6C25E}" type="datetime4">
              <a:rPr lang="en-US" smtClean="0"/>
              <a:pPr>
                <a:spcAft>
                  <a:spcPts val="600"/>
                </a:spcAft>
              </a:pPr>
              <a:t>November 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3DE883-33B0-74CE-E6FF-4E54CB228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Marketing - Coca-Cola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29F11-5466-2C0E-1B44-186B72E67D42}"/>
              </a:ext>
            </a:extLst>
          </p:cNvPr>
          <p:cNvSpPr txBox="1"/>
          <p:nvPr/>
        </p:nvSpPr>
        <p:spPr>
          <a:xfrm>
            <a:off x="523876" y="136525"/>
            <a:ext cx="5732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1,19$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51EE-168D-7AD9-7648-344A17ADDEEA}"/>
              </a:ext>
            </a:extLst>
          </p:cNvPr>
          <p:cNvSpPr txBox="1"/>
          <p:nvPr/>
        </p:nvSpPr>
        <p:spPr>
          <a:xfrm>
            <a:off x="6913984" y="132317"/>
            <a:ext cx="3694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1,19$</a:t>
            </a:r>
          </a:p>
        </p:txBody>
      </p:sp>
    </p:spTree>
    <p:extLst>
      <p:ext uri="{BB962C8B-B14F-4D97-AF65-F5344CB8AC3E}">
        <p14:creationId xmlns:p14="http://schemas.microsoft.com/office/powerpoint/2010/main" val="2748486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9B20CE9-535B-D0E3-F475-6D88A177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Pricing Tactics</a:t>
            </a:r>
          </a:p>
        </p:txBody>
      </p:sp>
      <p:cxnSp>
        <p:nvCxnSpPr>
          <p:cNvPr id="29" name="Straight Connector 2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E21D6-73EE-C7E8-A70B-1DF56928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C76701-74EF-3B41-964D-9CFDD1A6C25E}" type="datetime4">
              <a:rPr lang="en-US"/>
              <a:pPr>
                <a:spcAft>
                  <a:spcPts val="600"/>
                </a:spcAft>
              </a:pPr>
              <a:t>November 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6BD3C-0CFD-A20F-ACC6-657D31A69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Marketing - Coca-Cola</a:t>
            </a:r>
          </a:p>
        </p:txBody>
      </p:sp>
      <p:graphicFrame>
        <p:nvGraphicFramePr>
          <p:cNvPr id="14" name="Text Placeholder 6">
            <a:extLst>
              <a:ext uri="{FF2B5EF4-FFF2-40B4-BE49-F238E27FC236}">
                <a16:creationId xmlns:a16="http://schemas.microsoft.com/office/drawing/2014/main" id="{D41DAA24-FC37-91DF-583F-B36E057C8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98863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2334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 Coca Cola - FondosMil">
            <a:extLst>
              <a:ext uri="{FF2B5EF4-FFF2-40B4-BE49-F238E27FC236}">
                <a16:creationId xmlns:a16="http://schemas.microsoft.com/office/drawing/2014/main" id="{51AC0A8A-6F87-1301-1D1B-6C135E6F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1227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153A4B-F41D-3A1B-DC1D-4D38F3893CE8}"/>
              </a:ext>
            </a:extLst>
          </p:cNvPr>
          <p:cNvSpPr/>
          <p:nvPr/>
        </p:nvSpPr>
        <p:spPr>
          <a:xfrm>
            <a:off x="5253473" y="2967335"/>
            <a:ext cx="19928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84E3F9-E321-6069-D5F3-51B1E7F0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7187" y="6381750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bg1"/>
                </a:solidFill>
              </a:rPr>
              <a:t>November 2,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A62C90-3438-46F1-0FA6-3E4E82AA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1906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- Coca-Cola</a:t>
            </a:r>
          </a:p>
        </p:txBody>
      </p:sp>
    </p:spTree>
    <p:extLst>
      <p:ext uri="{BB962C8B-B14F-4D97-AF65-F5344CB8AC3E}">
        <p14:creationId xmlns:p14="http://schemas.microsoft.com/office/powerpoint/2010/main" val="1623470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 Coca Cola - FondosMil">
            <a:extLst>
              <a:ext uri="{FF2B5EF4-FFF2-40B4-BE49-F238E27FC236}">
                <a16:creationId xmlns:a16="http://schemas.microsoft.com/office/drawing/2014/main" id="{51AC0A8A-6F87-1301-1D1B-6C135E6F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1227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153A4B-F41D-3A1B-DC1D-4D38F3893CE8}"/>
              </a:ext>
            </a:extLst>
          </p:cNvPr>
          <p:cNvSpPr/>
          <p:nvPr/>
        </p:nvSpPr>
        <p:spPr>
          <a:xfrm>
            <a:off x="2688446" y="2967335"/>
            <a:ext cx="71865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Market Segmentation</a:t>
            </a:r>
            <a:endParaRPr lang="en-US" sz="5400" b="1" cap="none" spc="0" dirty="0">
              <a:ln w="10160">
                <a:solidFill>
                  <a:schemeClr val="bg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84E3F9-E321-6069-D5F3-51B1E7F0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7187" y="6381750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bg1"/>
                </a:solidFill>
              </a:rPr>
              <a:t>November 2,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A62C90-3438-46F1-0FA6-3E4E82AA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1906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- Coca-Cola</a:t>
            </a:r>
          </a:p>
        </p:txBody>
      </p:sp>
    </p:spTree>
    <p:extLst>
      <p:ext uri="{BB962C8B-B14F-4D97-AF65-F5344CB8AC3E}">
        <p14:creationId xmlns:p14="http://schemas.microsoft.com/office/powerpoint/2010/main" val="780607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113FD05-8935-C69D-2088-D4CE0F0B0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2931" y="803275"/>
            <a:ext cx="5712076" cy="5248275"/>
          </a:xfrm>
          <a:prstGeom prst="rect">
            <a:avLst/>
          </a:prstGeom>
        </p:spPr>
      </p:pic>
      <p:sp>
        <p:nvSpPr>
          <p:cNvPr id="3" name="Textfeld 5">
            <a:extLst>
              <a:ext uri="{FF2B5EF4-FFF2-40B4-BE49-F238E27FC236}">
                <a16:creationId xmlns:a16="http://schemas.microsoft.com/office/drawing/2014/main" id="{7AB23B69-2238-1151-DB81-16678255BC57}"/>
              </a:ext>
            </a:extLst>
          </p:cNvPr>
          <p:cNvSpPr txBox="1"/>
          <p:nvPr/>
        </p:nvSpPr>
        <p:spPr>
          <a:xfrm>
            <a:off x="686145" y="5807250"/>
            <a:ext cx="3068615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2000" dirty="0" err="1"/>
              <a:t>Why</a:t>
            </a:r>
            <a:r>
              <a:rPr lang="de-DE" sz="2000" dirty="0"/>
              <a:t>? </a:t>
            </a:r>
          </a:p>
          <a:p>
            <a:r>
              <a:rPr lang="de-DE" sz="2000" dirty="0" err="1"/>
              <a:t>Product</a:t>
            </a:r>
            <a:r>
              <a:rPr lang="de-DE" sz="2000" dirty="0"/>
              <a:t> </a:t>
            </a:r>
            <a:r>
              <a:rPr lang="de-DE" sz="2000" dirty="0" err="1"/>
              <a:t>does</a:t>
            </a:r>
            <a:r>
              <a:rPr lang="de-DE" sz="2000" dirty="0"/>
              <a:t> not </a:t>
            </a:r>
            <a:r>
              <a:rPr lang="de-DE" sz="2000" dirty="0" err="1"/>
              <a:t>travel</a:t>
            </a:r>
            <a:r>
              <a:rPr lang="de-DE" sz="2000" dirty="0"/>
              <a:t> </a:t>
            </a:r>
            <a:r>
              <a:rPr lang="de-DE" sz="2000" dirty="0" err="1"/>
              <a:t>far</a:t>
            </a:r>
            <a:r>
              <a:rPr lang="de-DE" sz="2000" dirty="0"/>
              <a:t> 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5611C4FB-9E1B-09B7-8923-EF77B26E6B81}"/>
              </a:ext>
            </a:extLst>
          </p:cNvPr>
          <p:cNvSpPr/>
          <p:nvPr/>
        </p:nvSpPr>
        <p:spPr>
          <a:xfrm>
            <a:off x="885826" y="1100138"/>
            <a:ext cx="3257549" cy="1243012"/>
          </a:xfrm>
          <a:prstGeom prst="downArrowCallo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 - Distribution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0B0450-D555-2824-BD26-92C19187D043}"/>
              </a:ext>
            </a:extLst>
          </p:cNvPr>
          <p:cNvSpPr/>
          <p:nvPr/>
        </p:nvSpPr>
        <p:spPr>
          <a:xfrm>
            <a:off x="478631" y="2514600"/>
            <a:ext cx="4071937" cy="2826665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2.0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billion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every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business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CocaCola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sells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concentrates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Botteling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manufacture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distribute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O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8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 Coca Cola - FondosMil">
            <a:extLst>
              <a:ext uri="{FF2B5EF4-FFF2-40B4-BE49-F238E27FC236}">
                <a16:creationId xmlns:a16="http://schemas.microsoft.com/office/drawing/2014/main" id="{51AC0A8A-6F87-1301-1D1B-6C135E6F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7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153A4B-F41D-3A1B-DC1D-4D38F3893CE8}"/>
              </a:ext>
            </a:extLst>
          </p:cNvPr>
          <p:cNvSpPr/>
          <p:nvPr/>
        </p:nvSpPr>
        <p:spPr>
          <a:xfrm>
            <a:off x="4315286" y="296733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Promotion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84E3F9-E321-6069-D5F3-51B1E7F0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7187" y="6381750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bg1"/>
                </a:solidFill>
              </a:rPr>
              <a:t>November 2,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A62C90-3438-46F1-0FA6-3E4E82AA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1906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- Coca-Cola</a:t>
            </a:r>
          </a:p>
        </p:txBody>
      </p:sp>
    </p:spTree>
    <p:extLst>
      <p:ext uri="{BB962C8B-B14F-4D97-AF65-F5344CB8AC3E}">
        <p14:creationId xmlns:p14="http://schemas.microsoft.com/office/powerpoint/2010/main" val="1732721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10-31 at 18.56.37 (1)">
            <a:hlinkClick r:id="" action="ppaction://media"/>
            <a:extLst>
              <a:ext uri="{FF2B5EF4-FFF2-40B4-BE49-F238E27FC236}">
                <a16:creationId xmlns:a16="http://schemas.microsoft.com/office/drawing/2014/main" id="{B8290F83-8751-0758-113A-2872082344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118" y="337820"/>
            <a:ext cx="10921095" cy="61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hatsApp Video 2022-10-31 at 18.56.46">
            <a:hlinkClick r:id="" action="ppaction://media"/>
            <a:extLst>
              <a:ext uri="{FF2B5EF4-FFF2-40B4-BE49-F238E27FC236}">
                <a16:creationId xmlns:a16="http://schemas.microsoft.com/office/drawing/2014/main" id="{57BAC939-DB1C-B87C-B9B5-93DC6932A4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0716" y="220782"/>
            <a:ext cx="10890568" cy="61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810CBB-C6EF-4C64-8324-20896A804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1820" y="677701"/>
            <a:ext cx="5024855" cy="25690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>
                <a:latin typeface="+mj-lt"/>
              </a:rPr>
              <a:t>Segmentation: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de-DE" dirty="0">
                <a:latin typeface="+mj-lt"/>
              </a:rPr>
              <a:t>Bases (and Variables) </a:t>
            </a:r>
            <a:r>
              <a:rPr lang="de-DE" dirty="0" err="1">
                <a:latin typeface="+mj-lt"/>
              </a:rPr>
              <a:t>used</a:t>
            </a:r>
            <a:r>
              <a:rPr lang="de-DE" dirty="0">
                <a:latin typeface="+mj-lt"/>
              </a:rPr>
              <a:t> :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dirty="0" err="1">
                <a:latin typeface="+mj-lt"/>
              </a:rPr>
              <a:t>Geography</a:t>
            </a:r>
            <a:r>
              <a:rPr lang="de-DE" dirty="0">
                <a:latin typeface="+mj-lt"/>
              </a:rPr>
              <a:t> (</a:t>
            </a:r>
            <a:r>
              <a:rPr lang="de-DE" dirty="0" err="1">
                <a:latin typeface="+mj-lt"/>
              </a:rPr>
              <a:t>mainly</a:t>
            </a:r>
            <a:r>
              <a:rPr lang="de-DE" dirty="0">
                <a:latin typeface="+mj-lt"/>
              </a:rPr>
              <a:t> Countries)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dirty="0" err="1">
                <a:latin typeface="+mj-lt"/>
              </a:rPr>
              <a:t>Demographics</a:t>
            </a:r>
            <a:r>
              <a:rPr lang="de-DE" dirty="0">
                <a:latin typeface="+mj-lt"/>
              </a:rPr>
              <a:t> (Age)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dirty="0" err="1">
                <a:latin typeface="+mj-lt"/>
              </a:rPr>
              <a:t>Psychographics</a:t>
            </a:r>
            <a:r>
              <a:rPr lang="de-DE" dirty="0">
                <a:latin typeface="+mj-lt"/>
              </a:rPr>
              <a:t> (</a:t>
            </a:r>
            <a:r>
              <a:rPr lang="de-DE" dirty="0" err="1">
                <a:latin typeface="+mj-lt"/>
              </a:rPr>
              <a:t>lifestyle</a:t>
            </a:r>
            <a:r>
              <a:rPr lang="de-DE" dirty="0">
                <a:latin typeface="+mj-lt"/>
              </a:rPr>
              <a:t> : </a:t>
            </a:r>
            <a:r>
              <a:rPr lang="de-DE" dirty="0" err="1">
                <a:latin typeface="+mj-lt"/>
              </a:rPr>
              <a:t>healty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life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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diet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dirty="0" err="1">
                <a:latin typeface="+mj-lt"/>
                <a:sym typeface="Wingdings" panose="05000000000000000000" pitchFamily="2" charset="2"/>
              </a:rPr>
              <a:t>coke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)</a:t>
            </a:r>
            <a:endParaRPr lang="de-DE" dirty="0">
              <a:latin typeface="+mj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B678F4-B7AA-4BA0-ACE5-918667B61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7251" y="3943350"/>
            <a:ext cx="6272022" cy="27286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>
                <a:latin typeface="+mj-lt"/>
              </a:rPr>
              <a:t>Targeting </a:t>
            </a:r>
            <a:r>
              <a:rPr lang="de-DE" b="1" dirty="0" err="1">
                <a:latin typeface="+mj-lt"/>
              </a:rPr>
              <a:t>Strategy</a:t>
            </a:r>
            <a:r>
              <a:rPr lang="de-DE" b="1" dirty="0">
                <a:latin typeface="+mj-lt"/>
              </a:rPr>
              <a:t> : </a:t>
            </a:r>
          </a:p>
          <a:p>
            <a:pPr marL="0" indent="0">
              <a:buClr>
                <a:srgbClr val="FF0000"/>
              </a:buClr>
              <a:buNone/>
            </a:pPr>
            <a:r>
              <a:rPr lang="de-DE" dirty="0" err="1">
                <a:latin typeface="+mj-lt"/>
              </a:rPr>
              <a:t>Differentiated</a:t>
            </a:r>
            <a:r>
              <a:rPr lang="de-DE" dirty="0">
                <a:latin typeface="+mj-lt"/>
              </a:rPr>
              <a:t> Targeting </a:t>
            </a:r>
            <a:r>
              <a:rPr lang="de-DE" dirty="0" err="1">
                <a:latin typeface="+mj-lt"/>
              </a:rPr>
              <a:t>Strategy</a:t>
            </a:r>
            <a:r>
              <a:rPr lang="de-DE" dirty="0">
                <a:latin typeface="+mj-lt"/>
              </a:rPr>
              <a:t> 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dirty="0" err="1">
                <a:latin typeface="+mj-lt"/>
              </a:rPr>
              <a:t>Adapt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market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requirements</a:t>
            </a:r>
            <a:r>
              <a:rPr lang="de-DE" dirty="0">
                <a:latin typeface="+mj-lt"/>
              </a:rPr>
              <a:t> (e.g. US-Market : </a:t>
            </a:r>
            <a:r>
              <a:rPr lang="de-DE" dirty="0" err="1">
                <a:latin typeface="+mj-lt"/>
              </a:rPr>
              <a:t>bigger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bottles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because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they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have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bigger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fridges</a:t>
            </a:r>
            <a:r>
              <a:rPr lang="de-DE" dirty="0">
                <a:latin typeface="+mj-lt"/>
              </a:rPr>
              <a:t>)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dirty="0" err="1">
                <a:latin typeface="+mj-lt"/>
              </a:rPr>
              <a:t>Adapt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to</a:t>
            </a:r>
            <a:r>
              <a:rPr lang="de-DE" dirty="0">
                <a:latin typeface="+mj-lt"/>
              </a:rPr>
              <a:t> „</a:t>
            </a:r>
            <a:r>
              <a:rPr lang="de-DE" dirty="0" err="1">
                <a:latin typeface="+mj-lt"/>
              </a:rPr>
              <a:t>seasons</a:t>
            </a:r>
            <a:r>
              <a:rPr lang="de-DE" dirty="0">
                <a:latin typeface="+mj-lt"/>
              </a:rPr>
              <a:t>“ (different Marketing </a:t>
            </a:r>
            <a:r>
              <a:rPr lang="de-DE" dirty="0" err="1">
                <a:latin typeface="+mj-lt"/>
              </a:rPr>
              <a:t>around</a:t>
            </a:r>
            <a:r>
              <a:rPr lang="de-DE" dirty="0">
                <a:latin typeface="+mj-lt"/>
              </a:rPr>
              <a:t> Christmas </a:t>
            </a:r>
            <a:r>
              <a:rPr lang="de-DE" dirty="0" err="1">
                <a:latin typeface="+mj-lt"/>
              </a:rPr>
              <a:t>than</a:t>
            </a:r>
            <a:r>
              <a:rPr lang="de-DE" dirty="0">
                <a:latin typeface="+mj-lt"/>
              </a:rPr>
              <a:t> in Summer)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dirty="0" err="1">
                <a:latin typeface="+mj-lt"/>
              </a:rPr>
              <a:t>some</a:t>
            </a:r>
            <a:r>
              <a:rPr lang="de-DE" dirty="0">
                <a:latin typeface="+mj-lt"/>
              </a:rPr>
              <a:t> material </a:t>
            </a:r>
            <a:r>
              <a:rPr lang="de-DE" dirty="0" err="1">
                <a:latin typeface="+mj-lt"/>
              </a:rPr>
              <a:t>is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used</a:t>
            </a:r>
            <a:r>
              <a:rPr lang="de-DE" dirty="0">
                <a:latin typeface="+mj-lt"/>
              </a:rPr>
              <a:t> all </a:t>
            </a:r>
            <a:r>
              <a:rPr lang="de-DE" dirty="0" err="1">
                <a:latin typeface="+mj-lt"/>
              </a:rPr>
              <a:t>over</a:t>
            </a:r>
            <a:r>
              <a:rPr lang="de-DE" dirty="0">
                <a:latin typeface="+mj-lt"/>
              </a:rPr>
              <a:t> the </a:t>
            </a:r>
            <a:r>
              <a:rPr lang="de-DE" dirty="0" err="1">
                <a:latin typeface="+mj-lt"/>
              </a:rPr>
              <a:t>globe</a:t>
            </a:r>
            <a:r>
              <a:rPr lang="de-DE" dirty="0">
                <a:latin typeface="+mj-lt"/>
              </a:rPr>
              <a:t>/all </a:t>
            </a:r>
            <a:r>
              <a:rPr lang="de-DE" dirty="0" err="1">
                <a:latin typeface="+mj-lt"/>
              </a:rPr>
              <a:t>year</a:t>
            </a:r>
            <a:endParaRPr lang="de-DE" dirty="0">
              <a:latin typeface="+mj-lt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EF065A-3F51-F04A-6E1D-7FA23705FDC0}"/>
              </a:ext>
            </a:extLst>
          </p:cNvPr>
          <p:cNvSpPr/>
          <p:nvPr/>
        </p:nvSpPr>
        <p:spPr>
          <a:xfrm>
            <a:off x="458213" y="1753710"/>
            <a:ext cx="3814764" cy="29860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bg1"/>
                </a:solidFill>
                <a:latin typeface="+mj-lt"/>
              </a:rPr>
              <a:t>Targeted</a:t>
            </a:r>
            <a:r>
              <a:rPr lang="de-DE" sz="2400" dirty="0">
                <a:solidFill>
                  <a:schemeClr val="bg1"/>
                </a:solidFill>
                <a:latin typeface="+mj-lt"/>
              </a:rPr>
              <a:t> Segments:</a:t>
            </a:r>
          </a:p>
          <a:p>
            <a:pPr marL="285750" indent="-285750"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  <a:latin typeface="+mj-lt"/>
              </a:rPr>
              <a:t>Everyone</a:t>
            </a:r>
            <a:r>
              <a:rPr lang="de-DE" sz="2400" dirty="0">
                <a:solidFill>
                  <a:schemeClr val="bg1"/>
                </a:solidFill>
                <a:latin typeface="+mj-lt"/>
              </a:rPr>
              <a:t>, but </a:t>
            </a:r>
            <a:r>
              <a:rPr lang="de-DE" sz="2400" dirty="0" err="1">
                <a:solidFill>
                  <a:schemeClr val="bg1"/>
                </a:solidFill>
                <a:latin typeface="+mj-lt"/>
              </a:rPr>
              <a:t>mainly</a:t>
            </a:r>
            <a:br>
              <a:rPr lang="de-DE" sz="2400" dirty="0">
                <a:solidFill>
                  <a:schemeClr val="bg1"/>
                </a:solidFill>
                <a:latin typeface="+mj-lt"/>
              </a:rPr>
            </a:br>
            <a:r>
              <a:rPr lang="de-DE" sz="2400" dirty="0">
                <a:solidFill>
                  <a:schemeClr val="bg1"/>
                </a:solidFill>
                <a:latin typeface="+mj-lt"/>
              </a:rPr>
              <a:t>Teenagers </a:t>
            </a:r>
            <a:br>
              <a:rPr lang="de-DE" sz="2400" dirty="0">
                <a:solidFill>
                  <a:schemeClr val="bg1"/>
                </a:solidFill>
                <a:latin typeface="+mj-lt"/>
              </a:rPr>
            </a:br>
            <a:r>
              <a:rPr lang="de-DE" sz="2400" dirty="0" err="1">
                <a:solidFill>
                  <a:schemeClr val="bg1"/>
                </a:solidFill>
                <a:latin typeface="+mj-lt"/>
              </a:rPr>
              <a:t>young</a:t>
            </a:r>
            <a:r>
              <a:rPr lang="de-DE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+mj-lt"/>
              </a:rPr>
              <a:t>adults</a:t>
            </a:r>
            <a:endParaRPr lang="de-DE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de-DE" sz="2400" dirty="0">
                <a:solidFill>
                  <a:schemeClr val="bg1"/>
                </a:solidFill>
                <a:latin typeface="+mj-lt"/>
              </a:rPr>
              <a:t>All countries, </a:t>
            </a:r>
            <a:r>
              <a:rPr lang="de-DE" sz="2400" dirty="0" err="1">
                <a:solidFill>
                  <a:schemeClr val="bg1"/>
                </a:solidFill>
                <a:latin typeface="+mj-lt"/>
              </a:rPr>
              <a:t>except</a:t>
            </a:r>
            <a:br>
              <a:rPr lang="de-DE" sz="2400" dirty="0">
                <a:solidFill>
                  <a:schemeClr val="bg1"/>
                </a:solidFill>
                <a:latin typeface="+mj-lt"/>
              </a:rPr>
            </a:br>
            <a:r>
              <a:rPr lang="de-DE" sz="2400" dirty="0">
                <a:solidFill>
                  <a:schemeClr val="bg1"/>
                </a:solidFill>
                <a:latin typeface="+mj-lt"/>
              </a:rPr>
              <a:t>Cuba</a:t>
            </a:r>
            <a:br>
              <a:rPr lang="de-DE" sz="2400" dirty="0">
                <a:solidFill>
                  <a:schemeClr val="bg1"/>
                </a:solidFill>
                <a:latin typeface="+mj-lt"/>
              </a:rPr>
            </a:br>
            <a:r>
              <a:rPr lang="de-DE" sz="2400" dirty="0">
                <a:solidFill>
                  <a:schemeClr val="bg1"/>
                </a:solidFill>
                <a:latin typeface="+mj-lt"/>
              </a:rPr>
              <a:t>Russia</a:t>
            </a:r>
            <a:br>
              <a:rPr lang="de-DE" sz="2400" dirty="0">
                <a:solidFill>
                  <a:schemeClr val="bg1"/>
                </a:solidFill>
                <a:latin typeface="+mj-lt"/>
              </a:rPr>
            </a:br>
            <a:r>
              <a:rPr lang="de-DE" sz="2400" dirty="0">
                <a:solidFill>
                  <a:schemeClr val="bg1"/>
                </a:solidFill>
                <a:latin typeface="+mj-lt"/>
              </a:rPr>
              <a:t>North Corea</a:t>
            </a:r>
          </a:p>
        </p:txBody>
      </p:sp>
      <p:sp>
        <p:nvSpPr>
          <p:cNvPr id="6" name="Down Arrow Callout 5">
            <a:extLst>
              <a:ext uri="{FF2B5EF4-FFF2-40B4-BE49-F238E27FC236}">
                <a16:creationId xmlns:a16="http://schemas.microsoft.com/office/drawing/2014/main" id="{822B274E-C5E0-309E-59AE-3152DFC1531B}"/>
              </a:ext>
            </a:extLst>
          </p:cNvPr>
          <p:cNvSpPr/>
          <p:nvPr/>
        </p:nvSpPr>
        <p:spPr>
          <a:xfrm>
            <a:off x="570818" y="704056"/>
            <a:ext cx="3629025" cy="871537"/>
          </a:xfrm>
          <a:prstGeom prst="downArrowCallo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  <a:latin typeface="+mn-lt"/>
              </a:rPr>
              <a:t>Market Segmentation</a:t>
            </a:r>
            <a:r>
              <a:rPr lang="de-D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173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7DC80B-024D-4F6A-A3C9-C769AF223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0436" y="885825"/>
            <a:ext cx="6432706" cy="5972175"/>
          </a:xfrm>
          <a:solidFill>
            <a:schemeClr val="bg1"/>
          </a:solidFill>
        </p:spPr>
        <p:txBody>
          <a:bodyPr>
            <a:normAutofit fontScale="40000" lnSpcReduction="20000"/>
          </a:bodyPr>
          <a:lstStyle/>
          <a:p>
            <a:pPr marL="0" indent="0">
              <a:buClr>
                <a:srgbClr val="FF0000"/>
              </a:buClr>
              <a:buNone/>
            </a:pPr>
            <a:endParaRPr lang="de-DE" sz="4600" dirty="0">
              <a:latin typeface="+mj-lt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sz="5100" dirty="0">
                <a:latin typeface="+mj-lt"/>
              </a:rPr>
              <a:t>Joy/</a:t>
            </a:r>
            <a:r>
              <a:rPr lang="de-DE" sz="5100" dirty="0" err="1">
                <a:latin typeface="+mj-lt"/>
              </a:rPr>
              <a:t>Happiness</a:t>
            </a:r>
            <a:r>
              <a:rPr lang="de-DE" sz="5100" dirty="0">
                <a:latin typeface="+mj-lt"/>
              </a:rPr>
              <a:t> </a:t>
            </a:r>
            <a:r>
              <a:rPr lang="de-DE" sz="5100" dirty="0" err="1">
                <a:latin typeface="+mj-lt"/>
              </a:rPr>
              <a:t>bringing</a:t>
            </a:r>
            <a:r>
              <a:rPr lang="de-DE" sz="5100" dirty="0">
                <a:latin typeface="+mj-lt"/>
              </a:rPr>
              <a:t> 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show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moments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that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everybody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has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experienced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happiness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in (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with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friends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)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endParaRPr lang="de-DE" sz="5100" dirty="0">
              <a:latin typeface="+mj-lt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sz="5100" dirty="0" err="1">
                <a:latin typeface="+mj-lt"/>
                <a:sym typeface="Wingdings" panose="05000000000000000000" pitchFamily="2" charset="2"/>
              </a:rPr>
              <a:t>Sociable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/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family-friendly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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advertisments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show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group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of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friends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or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happy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family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endParaRPr lang="de-DE" sz="5100" dirty="0">
              <a:latin typeface="+mj-lt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sz="5100" dirty="0">
                <a:latin typeface="+mj-lt"/>
                <a:sym typeface="Wingdings" panose="05000000000000000000" pitchFamily="2" charset="2"/>
              </a:rPr>
              <a:t>More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than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a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drink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/Coca Cola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as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a Lifestyle 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advertise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with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slogans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like „Real Magic“ ;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show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active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people</a:t>
            </a:r>
            <a:endParaRPr lang="de-DE" sz="5100" dirty="0">
              <a:latin typeface="+mj-lt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endParaRPr lang="de-DE" sz="5100" dirty="0">
              <a:latin typeface="+mj-lt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sz="5100" dirty="0">
                <a:latin typeface="+mj-lt"/>
                <a:sym typeface="Wingdings" panose="05000000000000000000" pitchFamily="2" charset="2"/>
              </a:rPr>
              <a:t>Refreshing 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use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the „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ahhh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“-sound 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endParaRPr lang="de-DE" sz="5100" dirty="0">
              <a:latin typeface="+mj-lt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sz="5100" dirty="0">
                <a:latin typeface="+mj-lt"/>
                <a:sym typeface="Wingdings" panose="05000000000000000000" pitchFamily="2" charset="2"/>
              </a:rPr>
              <a:t>High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quality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(relative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to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other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softdrinks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)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endParaRPr lang="de-DE" sz="5100" dirty="0">
              <a:latin typeface="+mj-lt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sz="5100" dirty="0" err="1">
                <a:latin typeface="+mj-lt"/>
                <a:sym typeface="Wingdings" panose="05000000000000000000" pitchFamily="2" charset="2"/>
              </a:rPr>
              <a:t>Affordable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/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available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endParaRPr lang="de-DE" sz="5100" dirty="0">
              <a:latin typeface="+mj-lt"/>
              <a:sym typeface="Wingdings" panose="05000000000000000000" pitchFamily="2" charset="2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de-DE" sz="5100" dirty="0" err="1">
                <a:latin typeface="+mj-lt"/>
                <a:sym typeface="Wingdings" panose="05000000000000000000" pitchFamily="2" charset="2"/>
              </a:rPr>
              <a:t>Socially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progressive 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present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themselves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as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open/inclusive/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integrating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(super bowl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ads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promoting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 </a:t>
            </a:r>
            <a:r>
              <a:rPr lang="de-DE" sz="5100" dirty="0" err="1">
                <a:latin typeface="+mj-lt"/>
                <a:sym typeface="Wingdings" panose="05000000000000000000" pitchFamily="2" charset="2"/>
              </a:rPr>
              <a:t>equality</a:t>
            </a:r>
            <a:r>
              <a:rPr lang="de-DE" sz="5100" dirty="0">
                <a:latin typeface="+mj-lt"/>
                <a:sym typeface="Wingdings" panose="05000000000000000000" pitchFamily="2" charset="2"/>
              </a:rPr>
              <a:t>)</a:t>
            </a:r>
          </a:p>
          <a:p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190D9D-A692-9A1F-3EF7-CF1AD47D0374}"/>
              </a:ext>
            </a:extLst>
          </p:cNvPr>
          <p:cNvSpPr/>
          <p:nvPr/>
        </p:nvSpPr>
        <p:spPr>
          <a:xfrm>
            <a:off x="615792" y="2913696"/>
            <a:ext cx="3629025" cy="298608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Variables: </a:t>
            </a:r>
          </a:p>
          <a:p>
            <a:pPr marL="285750" indent="-285750"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Trustworthiness</a:t>
            </a:r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Taste/</a:t>
            </a:r>
            <a:r>
              <a:rPr lang="de-D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endParaRPr lang="de-D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Affordability</a:t>
            </a:r>
            <a:endParaRPr lang="de-DE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</a:t>
            </a:r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de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progessivism</a:t>
            </a:r>
            <a:endParaRPr lang="en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own Arrow Callout 5">
            <a:extLst>
              <a:ext uri="{FF2B5EF4-FFF2-40B4-BE49-F238E27FC236}">
                <a16:creationId xmlns:a16="http://schemas.microsoft.com/office/drawing/2014/main" id="{235DA565-3A83-C60E-72FA-53D9F9148718}"/>
              </a:ext>
            </a:extLst>
          </p:cNvPr>
          <p:cNvSpPr/>
          <p:nvPr/>
        </p:nvSpPr>
        <p:spPr>
          <a:xfrm>
            <a:off x="801531" y="1949767"/>
            <a:ext cx="3257549" cy="871537"/>
          </a:xfrm>
          <a:prstGeom prst="downArrowCallo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  <a:r>
              <a:rPr lang="de-DE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B6A4E-BB54-A5CD-1A14-4CF8973CA06C}"/>
              </a:ext>
            </a:extLst>
          </p:cNvPr>
          <p:cNvSpPr txBox="1"/>
          <p:nvPr/>
        </p:nvSpPr>
        <p:spPr>
          <a:xfrm>
            <a:off x="388858" y="357186"/>
            <a:ext cx="81979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dirty="0" err="1">
                <a:latin typeface="+mj-lt"/>
              </a:rPr>
              <a:t>How</a:t>
            </a:r>
            <a:r>
              <a:rPr lang="de-DE" sz="4000" dirty="0">
                <a:latin typeface="+mj-lt"/>
              </a:rPr>
              <a:t> </a:t>
            </a:r>
            <a:r>
              <a:rPr lang="de-DE" sz="4000" dirty="0" err="1">
                <a:latin typeface="+mj-lt"/>
              </a:rPr>
              <a:t>does</a:t>
            </a:r>
            <a:r>
              <a:rPr lang="de-DE" sz="4000" dirty="0">
                <a:latin typeface="+mj-lt"/>
              </a:rPr>
              <a:t> Coca-Cola </a:t>
            </a:r>
            <a:r>
              <a:rPr lang="de-DE" sz="4000" dirty="0" err="1">
                <a:latin typeface="+mj-lt"/>
              </a:rPr>
              <a:t>position</a:t>
            </a:r>
            <a:r>
              <a:rPr lang="de-DE" sz="4000" dirty="0">
                <a:latin typeface="+mj-lt"/>
              </a:rPr>
              <a:t> </a:t>
            </a:r>
            <a:r>
              <a:rPr lang="de-DE" sz="4000" dirty="0" err="1">
                <a:latin typeface="+mj-lt"/>
              </a:rPr>
              <a:t>itself</a:t>
            </a:r>
            <a:r>
              <a:rPr lang="de-DE" sz="4000" dirty="0">
                <a:latin typeface="+mj-lt"/>
              </a:rPr>
              <a:t>?</a:t>
            </a:r>
          </a:p>
          <a:p>
            <a:pPr algn="ctr"/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883618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A04B-8391-477A-DF4A-44DD98E3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298E-D805-E12D-4106-990DDB5D1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3074" name="Picture 2" descr="COCA COLA - POWERPOINT - Portfolio - Estudio Edison">
            <a:extLst>
              <a:ext uri="{FF2B5EF4-FFF2-40B4-BE49-F238E27FC236}">
                <a16:creationId xmlns:a16="http://schemas.microsoft.com/office/drawing/2014/main" id="{59D856DE-BDD9-3D73-62F0-7DCAF8096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CF645-C625-693F-D1B3-723518015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7187" y="6381750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bg1"/>
                </a:solidFill>
              </a:rPr>
              <a:t>November 2,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E87EB-3A1C-C656-3F87-21766F5A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1906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- Coca-Cola</a:t>
            </a:r>
          </a:p>
        </p:txBody>
      </p:sp>
    </p:spTree>
    <p:extLst>
      <p:ext uri="{BB962C8B-B14F-4D97-AF65-F5344CB8AC3E}">
        <p14:creationId xmlns:p14="http://schemas.microsoft.com/office/powerpoint/2010/main" val="734201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s de pantalla de Coca Cola - FondosMil">
            <a:extLst>
              <a:ext uri="{FF2B5EF4-FFF2-40B4-BE49-F238E27FC236}">
                <a16:creationId xmlns:a16="http://schemas.microsoft.com/office/drawing/2014/main" id="{51AC0A8A-6F87-1301-1D1B-6C135E6F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5" y="0"/>
            <a:ext cx="12277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153A4B-F41D-3A1B-DC1D-4D38F3893CE8}"/>
              </a:ext>
            </a:extLst>
          </p:cNvPr>
          <p:cNvSpPr/>
          <p:nvPr/>
        </p:nvSpPr>
        <p:spPr>
          <a:xfrm>
            <a:off x="4695616" y="2967335"/>
            <a:ext cx="2800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384E3F9-E321-6069-D5F3-51B1E7F0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7187" y="6381750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bg1"/>
                </a:solidFill>
              </a:rPr>
              <a:t>November 2,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A62C90-3438-46F1-0FA6-3E4E82AA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1906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- Coca-Cola</a:t>
            </a:r>
          </a:p>
        </p:txBody>
      </p:sp>
    </p:spTree>
    <p:extLst>
      <p:ext uri="{BB962C8B-B14F-4D97-AF65-F5344CB8AC3E}">
        <p14:creationId xmlns:p14="http://schemas.microsoft.com/office/powerpoint/2010/main" val="68876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3DB9B88-1249-DA3E-D930-BD450E1396D5}"/>
              </a:ext>
            </a:extLst>
          </p:cNvPr>
          <p:cNvSpPr/>
          <p:nvPr/>
        </p:nvSpPr>
        <p:spPr>
          <a:xfrm>
            <a:off x="4605171" y="936406"/>
            <a:ext cx="3398698" cy="1728787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2600" dirty="0"/>
              <a:t>Coca-Cola can be considered a specialty product and convenience product.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7394D2-2F24-69AC-6D01-10E38A892881}"/>
              </a:ext>
            </a:extLst>
          </p:cNvPr>
          <p:cNvGrpSpPr/>
          <p:nvPr/>
        </p:nvGrpSpPr>
        <p:grpSpPr>
          <a:xfrm>
            <a:off x="268536" y="3390992"/>
            <a:ext cx="4166269" cy="3296386"/>
            <a:chOff x="453120" y="3800474"/>
            <a:chExt cx="3375929" cy="2614614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26B8CEA-0AA0-A3F6-EE02-91CADEAAAE0B}"/>
                </a:ext>
              </a:extLst>
            </p:cNvPr>
            <p:cNvSpPr/>
            <p:nvPr/>
          </p:nvSpPr>
          <p:spPr>
            <a:xfrm>
              <a:off x="453120" y="3800474"/>
              <a:ext cx="3375929" cy="26146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4100" name="Picture 4" descr="SIEMPRE HAY UN CLIENTE PARA CADA... - Show pimpoyito oficial | Facebook">
              <a:extLst>
                <a:ext uri="{FF2B5EF4-FFF2-40B4-BE49-F238E27FC236}">
                  <a16:creationId xmlns:a16="http://schemas.microsoft.com/office/drawing/2014/main" id="{FAD11F5F-EC74-BD3D-634A-E62A6DA1D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20" y="3950495"/>
              <a:ext cx="3121155" cy="2328862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7ED83-9801-7989-7989-69E75BF64C0E}"/>
              </a:ext>
            </a:extLst>
          </p:cNvPr>
          <p:cNvGrpSpPr/>
          <p:nvPr/>
        </p:nvGrpSpPr>
        <p:grpSpPr>
          <a:xfrm>
            <a:off x="7966421" y="3028951"/>
            <a:ext cx="3871912" cy="3658427"/>
            <a:chOff x="8632816" y="664370"/>
            <a:chExt cx="3425834" cy="340756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14DEB0C-4EE6-4ED6-68A0-210B783C3267}"/>
                </a:ext>
              </a:extLst>
            </p:cNvPr>
            <p:cNvSpPr/>
            <p:nvPr/>
          </p:nvSpPr>
          <p:spPr>
            <a:xfrm>
              <a:off x="8632816" y="664370"/>
              <a:ext cx="3425834" cy="340756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pic>
          <p:nvPicPr>
            <p:cNvPr id="3" name="Picture 2" descr="Cuánto va a subir el precio de la Coca-Cola con el incremento del IVA |  Business Insider España">
              <a:extLst>
                <a:ext uri="{FF2B5EF4-FFF2-40B4-BE49-F238E27FC236}">
                  <a16:creationId xmlns:a16="http://schemas.microsoft.com/office/drawing/2014/main" id="{8FA47C39-95B9-C9CA-F8B5-F10A79051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71" r="17374" b="-7"/>
            <a:stretch/>
          </p:blipFill>
          <p:spPr bwMode="auto">
            <a:xfrm>
              <a:off x="8857772" y="880193"/>
              <a:ext cx="2975922" cy="2975922"/>
            </a:xfrm>
            <a:custGeom>
              <a:avLst/>
              <a:gdLst/>
              <a:ahLst/>
              <a:cxnLst/>
              <a:rect l="l" t="t" r="r" b="b"/>
              <a:pathLst>
                <a:path w="1645920" h="1645920">
                  <a:moveTo>
                    <a:pt x="822960" y="0"/>
                  </a:moveTo>
                  <a:cubicBezTo>
                    <a:pt x="1277468" y="0"/>
                    <a:pt x="1645920" y="368452"/>
                    <a:pt x="1645920" y="822960"/>
                  </a:cubicBezTo>
                  <a:cubicBezTo>
                    <a:pt x="1645920" y="1277468"/>
                    <a:pt x="1277468" y="1645920"/>
                    <a:pt x="822960" y="1645920"/>
                  </a:cubicBezTo>
                  <a:cubicBezTo>
                    <a:pt x="368452" y="1645920"/>
                    <a:pt x="0" y="1277468"/>
                    <a:pt x="0" y="822960"/>
                  </a:cubicBezTo>
                  <a:cubicBezTo>
                    <a:pt x="0" y="368452"/>
                    <a:pt x="368452" y="0"/>
                    <a:pt x="822960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2" name="Picture 6" descr="Coca-Cola in Falkensee bestellen">
            <a:extLst>
              <a:ext uri="{FF2B5EF4-FFF2-40B4-BE49-F238E27FC236}">
                <a16:creationId xmlns:a16="http://schemas.microsoft.com/office/drawing/2014/main" id="{4B063A9B-3BB2-8A2F-3431-E7AEDF84E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98" y="189176"/>
            <a:ext cx="2784166" cy="329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0FE9B4A9-9FC9-B9C9-57E0-CF1AAC9C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114" y="6377119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tx1"/>
                </a:solidFill>
              </a:rPr>
              <a:t>November 2, 2022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69F86B9-10C3-8EFE-0FD0-44C44C3E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89527" y="6357275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Marketing - Coca-Cola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67F07C6-4E87-5482-AE13-4220B2E9E5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89054" y="3014034"/>
            <a:ext cx="1249307" cy="730445"/>
          </a:xfrm>
          <a:prstGeom prst="bentConnector3">
            <a:avLst>
              <a:gd name="adj1" fmla="val -1464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30175102-90E4-902B-AFA7-9FB4EFF3283A}"/>
              </a:ext>
            </a:extLst>
          </p:cNvPr>
          <p:cNvCxnSpPr>
            <a:cxnSpLocks/>
          </p:cNvCxnSpPr>
          <p:nvPr/>
        </p:nvCxnSpPr>
        <p:spPr>
          <a:xfrm>
            <a:off x="6767951" y="3037503"/>
            <a:ext cx="1190299" cy="706977"/>
          </a:xfrm>
          <a:prstGeom prst="bentConnector3">
            <a:avLst>
              <a:gd name="adj1" fmla="val -1614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DAB1F50A-9ED8-5A88-D084-9BE0CEDE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3242" y="3909492"/>
            <a:ext cx="2829563" cy="20121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What kind of product is Coca-Cola?</a:t>
            </a:r>
          </a:p>
        </p:txBody>
      </p:sp>
    </p:spTree>
    <p:extLst>
      <p:ext uri="{BB962C8B-B14F-4D97-AF65-F5344CB8AC3E}">
        <p14:creationId xmlns:p14="http://schemas.microsoft.com/office/powerpoint/2010/main" val="393972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D773E1CC-E1E9-1B73-EC3C-986C5E7696EC}"/>
              </a:ext>
            </a:extLst>
          </p:cNvPr>
          <p:cNvGrpSpPr/>
          <p:nvPr/>
        </p:nvGrpSpPr>
        <p:grpSpPr>
          <a:xfrm rot="5400000">
            <a:off x="-798316" y="2801792"/>
            <a:ext cx="5524856" cy="826001"/>
            <a:chOff x="678657" y="5093364"/>
            <a:chExt cx="9716597" cy="108578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827A22-53BB-F2F5-390F-6D0D4DDBAE32}"/>
                </a:ext>
              </a:extLst>
            </p:cNvPr>
            <p:cNvCxnSpPr/>
            <p:nvPr/>
          </p:nvCxnSpPr>
          <p:spPr>
            <a:xfrm>
              <a:off x="678657" y="5135664"/>
              <a:ext cx="0" cy="511639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05D0B6-5947-E4F4-F67B-08E18B4F77D5}"/>
                </a:ext>
              </a:extLst>
            </p:cNvPr>
            <p:cNvCxnSpPr/>
            <p:nvPr/>
          </p:nvCxnSpPr>
          <p:spPr>
            <a:xfrm>
              <a:off x="1714799" y="5622454"/>
              <a:ext cx="0" cy="511639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B1C5B02-B794-77C6-DBA9-20B243B2A7A2}"/>
                </a:ext>
              </a:extLst>
            </p:cNvPr>
            <p:cNvCxnSpPr/>
            <p:nvPr/>
          </p:nvCxnSpPr>
          <p:spPr>
            <a:xfrm>
              <a:off x="3474838" y="5110815"/>
              <a:ext cx="0" cy="511639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E6F50EB-6972-7586-5BC2-831927115DFD}"/>
                </a:ext>
              </a:extLst>
            </p:cNvPr>
            <p:cNvCxnSpPr/>
            <p:nvPr/>
          </p:nvCxnSpPr>
          <p:spPr>
            <a:xfrm>
              <a:off x="4842270" y="5622453"/>
              <a:ext cx="0" cy="511639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3EC83B-06D2-70C4-547F-809A9418C64A}"/>
                </a:ext>
              </a:extLst>
            </p:cNvPr>
            <p:cNvCxnSpPr/>
            <p:nvPr/>
          </p:nvCxnSpPr>
          <p:spPr>
            <a:xfrm>
              <a:off x="10395254" y="5667512"/>
              <a:ext cx="0" cy="511639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153405F-D0D4-89D9-9368-389C8CB8473E}"/>
                </a:ext>
              </a:extLst>
            </p:cNvPr>
            <p:cNvCxnSpPr/>
            <p:nvPr/>
          </p:nvCxnSpPr>
          <p:spPr>
            <a:xfrm>
              <a:off x="9129866" y="5093364"/>
              <a:ext cx="0" cy="511639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2F5E56-F100-52B2-0734-65BA86B0C198}"/>
                </a:ext>
              </a:extLst>
            </p:cNvPr>
            <p:cNvCxnSpPr/>
            <p:nvPr/>
          </p:nvCxnSpPr>
          <p:spPr>
            <a:xfrm>
              <a:off x="7584387" y="5605003"/>
              <a:ext cx="0" cy="511639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DB94F4-08D3-9268-A9FE-30B3FBBD96E4}"/>
                </a:ext>
              </a:extLst>
            </p:cNvPr>
            <p:cNvCxnSpPr/>
            <p:nvPr/>
          </p:nvCxnSpPr>
          <p:spPr>
            <a:xfrm>
              <a:off x="6286364" y="5121403"/>
              <a:ext cx="0" cy="511639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E181D14F-B15B-ED8F-3056-16CA84098FAB}"/>
              </a:ext>
            </a:extLst>
          </p:cNvPr>
          <p:cNvCxnSpPr>
            <a:cxnSpLocks/>
          </p:cNvCxnSpPr>
          <p:nvPr/>
        </p:nvCxnSpPr>
        <p:spPr>
          <a:xfrm flipV="1">
            <a:off x="6914955" y="1039836"/>
            <a:ext cx="2308621" cy="1410778"/>
          </a:xfrm>
          <a:prstGeom prst="bentConnector3">
            <a:avLst>
              <a:gd name="adj1" fmla="val 50000"/>
            </a:avLst>
          </a:prstGeom>
          <a:ln w="38100"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DA68DB-F012-7456-E21C-5A74689CED60}"/>
              </a:ext>
            </a:extLst>
          </p:cNvPr>
          <p:cNvSpPr txBox="1"/>
          <p:nvPr/>
        </p:nvSpPr>
        <p:spPr>
          <a:xfrm>
            <a:off x="9404273" y="3555246"/>
            <a:ext cx="2551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Logo/ Design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4EDA690-C645-F517-E7CB-1D1D7F59BA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19259" y="3514431"/>
            <a:ext cx="2167312" cy="1098048"/>
          </a:xfrm>
          <a:prstGeom prst="bentConnector3">
            <a:avLst>
              <a:gd name="adj1" fmla="val 50000"/>
            </a:avLst>
          </a:prstGeom>
          <a:ln w="38100"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E8C9D1-4D6E-20BA-B316-2C7A80338DC2}"/>
              </a:ext>
            </a:extLst>
          </p:cNvPr>
          <p:cNvCxnSpPr>
            <a:cxnSpLocks/>
          </p:cNvCxnSpPr>
          <p:nvPr/>
        </p:nvCxnSpPr>
        <p:spPr>
          <a:xfrm flipH="1">
            <a:off x="1915501" y="437198"/>
            <a:ext cx="24832" cy="554247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8D9ABB-B996-FEC9-0AB6-0F6EBCC20B37}"/>
              </a:ext>
            </a:extLst>
          </p:cNvPr>
          <p:cNvSpPr/>
          <p:nvPr/>
        </p:nvSpPr>
        <p:spPr>
          <a:xfrm>
            <a:off x="2168119" y="178292"/>
            <a:ext cx="1246541" cy="71068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1400" dirty="0"/>
              <a:t>1886</a:t>
            </a:r>
          </a:p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proxima-nova"/>
              </a:rPr>
              <a:t>Delicious and Refreshing</a:t>
            </a:r>
            <a:endParaRPr lang="en-CO" sz="14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B70D176-9B62-F57E-0EFF-2F6F024885C8}"/>
              </a:ext>
            </a:extLst>
          </p:cNvPr>
          <p:cNvSpPr/>
          <p:nvPr/>
        </p:nvSpPr>
        <p:spPr>
          <a:xfrm>
            <a:off x="130521" y="806475"/>
            <a:ext cx="1495291" cy="4667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1400" dirty="0"/>
              <a:t>1904</a:t>
            </a:r>
          </a:p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proxima-nova"/>
              </a:rPr>
              <a:t>Drink Coca‑Cola</a:t>
            </a:r>
            <a:endParaRPr lang="en-CO" sz="14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9C676D3-F0D1-54BB-B96F-D8B7836ACEF6}"/>
              </a:ext>
            </a:extLst>
          </p:cNvPr>
          <p:cNvSpPr/>
          <p:nvPr/>
        </p:nvSpPr>
        <p:spPr>
          <a:xfrm>
            <a:off x="2195942" y="1591565"/>
            <a:ext cx="1664668" cy="71068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1400" dirty="0"/>
              <a:t>1905</a:t>
            </a:r>
          </a:p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proxima-nova"/>
              </a:rPr>
              <a:t>Coca‑Cola Revives and Sustains</a:t>
            </a:r>
            <a:endParaRPr lang="en-CO" sz="1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5DE8CC0-48DA-4296-A3AC-C24BAFDD1264}"/>
              </a:ext>
            </a:extLst>
          </p:cNvPr>
          <p:cNvSpPr/>
          <p:nvPr/>
        </p:nvSpPr>
        <p:spPr>
          <a:xfrm>
            <a:off x="99119" y="2473503"/>
            <a:ext cx="1603836" cy="64178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1400" dirty="0"/>
              <a:t>1988</a:t>
            </a:r>
          </a:p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proxima-nova"/>
              </a:rPr>
              <a:t>You Can’t Beat the Feeling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33DE9E0-7B11-D4DA-A8EE-0BA9BC74C444}"/>
              </a:ext>
            </a:extLst>
          </p:cNvPr>
          <p:cNvSpPr/>
          <p:nvPr/>
        </p:nvSpPr>
        <p:spPr>
          <a:xfrm>
            <a:off x="2202638" y="3347394"/>
            <a:ext cx="1473800" cy="41570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1400" dirty="0"/>
              <a:t>2001</a:t>
            </a:r>
          </a:p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proxima-nova"/>
              </a:rPr>
              <a:t>Life Tastes Good</a:t>
            </a:r>
            <a:endParaRPr lang="en-CO" sz="14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DB19763-6012-7A30-6904-FA5EED675D81}"/>
              </a:ext>
            </a:extLst>
          </p:cNvPr>
          <p:cNvSpPr/>
          <p:nvPr/>
        </p:nvSpPr>
        <p:spPr>
          <a:xfrm>
            <a:off x="236486" y="4024198"/>
            <a:ext cx="1459874" cy="64177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1400" dirty="0"/>
              <a:t>2006</a:t>
            </a:r>
          </a:p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proxima-nova"/>
              </a:rPr>
              <a:t>The Coke Side of Life</a:t>
            </a:r>
            <a:endParaRPr lang="en-CO" sz="14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F1C6321-279F-8B6B-1ED0-E6E94744A9DD}"/>
              </a:ext>
            </a:extLst>
          </p:cNvPr>
          <p:cNvSpPr/>
          <p:nvPr/>
        </p:nvSpPr>
        <p:spPr>
          <a:xfrm>
            <a:off x="2226114" y="5041589"/>
            <a:ext cx="1495292" cy="38844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1400" dirty="0"/>
              <a:t>2009</a:t>
            </a:r>
          </a:p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proxima-nova"/>
              </a:rPr>
              <a:t>Open Happiness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3C5CF87-B350-A4D9-4BF6-038AC487617B}"/>
              </a:ext>
            </a:extLst>
          </p:cNvPr>
          <p:cNvSpPr/>
          <p:nvPr/>
        </p:nvSpPr>
        <p:spPr>
          <a:xfrm>
            <a:off x="395532" y="5771824"/>
            <a:ext cx="1238637" cy="41570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O" sz="1400" dirty="0"/>
              <a:t>2021</a:t>
            </a:r>
          </a:p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proxima-nova"/>
              </a:rPr>
              <a:t>Real Magic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43B65-2634-5D4D-279C-F12564531D54}"/>
              </a:ext>
            </a:extLst>
          </p:cNvPr>
          <p:cNvSpPr txBox="1"/>
          <p:nvPr/>
        </p:nvSpPr>
        <p:spPr>
          <a:xfrm>
            <a:off x="1955886" y="5548191"/>
            <a:ext cx="29324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800" dirty="0"/>
              <a:t>Slogan </a:t>
            </a:r>
          </a:p>
          <a:p>
            <a:pPr algn="ctr"/>
            <a:r>
              <a:rPr lang="en-CO" sz="2800" dirty="0"/>
              <a:t>throught the years</a:t>
            </a:r>
          </a:p>
        </p:txBody>
      </p:sp>
      <p:pic>
        <p:nvPicPr>
          <p:cNvPr id="6152" name="Picture 8" descr="History-of-the-Coca-Cola-logo-Source-Ukrainian-telecommunication-portal-n-d  - Tobias Dziuba">
            <a:extLst>
              <a:ext uri="{FF2B5EF4-FFF2-40B4-BE49-F238E27FC236}">
                <a16:creationId xmlns:a16="http://schemas.microsoft.com/office/drawing/2014/main" id="{622F1AE6-EFD5-05AB-348F-B39522A1D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920" y="4251924"/>
            <a:ext cx="5556449" cy="22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La fórmula de Coca Cola es información o conocimiento?">
            <a:extLst>
              <a:ext uri="{FF2B5EF4-FFF2-40B4-BE49-F238E27FC236}">
                <a16:creationId xmlns:a16="http://schemas.microsoft.com/office/drawing/2014/main" id="{679C5AB1-26AB-56FE-C6ED-4CC7C72B3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08" b="94456" l="3600" r="93737">
                        <a14:foregroundMark x1="13751" y1="25630" x2="6551" y2="49604"/>
                        <a14:foregroundMark x1="6551" y1="49604" x2="13031" y2="73938"/>
                        <a14:foregroundMark x1="13031" y1="73938" x2="21238" y2="84233"/>
                        <a14:foregroundMark x1="21238" y1="84233" x2="47444" y2="92801"/>
                        <a14:foregroundMark x1="47444" y1="92801" x2="59611" y2="92081"/>
                        <a14:foregroundMark x1="59611" y1="92081" x2="71850" y2="87113"/>
                        <a14:foregroundMark x1="71850" y1="87113" x2="81713" y2="78330"/>
                        <a14:foregroundMark x1="81713" y1="78330" x2="90713" y2="55868"/>
                        <a14:foregroundMark x1="90713" y1="55868" x2="90137" y2="42549"/>
                        <a14:foregroundMark x1="90137" y1="42549" x2="76818" y2="20806"/>
                        <a14:foregroundMark x1="76818" y1="20806" x2="66595" y2="12743"/>
                        <a14:foregroundMark x1="66595" y1="12743" x2="54860" y2="7847"/>
                        <a14:foregroundMark x1="54860" y1="7847" x2="30382" y2="7055"/>
                        <a14:foregroundMark x1="30382" y1="7055" x2="18647" y2="10655"/>
                        <a14:foregroundMark x1="18647" y1="10655" x2="10151" y2="26710"/>
                        <a14:foregroundMark x1="25774" y1="8567" x2="38013" y2="7199"/>
                        <a14:foregroundMark x1="38013" y1="7199" x2="44636" y2="8207"/>
                        <a14:foregroundMark x1="57379" y1="18359" x2="45140" y2="22246"/>
                        <a14:foregroundMark x1="45140" y1="22246" x2="55436" y2="13103"/>
                        <a14:foregroundMark x1="55436" y1="13103" x2="46364" y2="24550"/>
                        <a14:foregroundMark x1="46364" y1="24550" x2="59179" y2="27790"/>
                        <a14:foregroundMark x1="41397" y1="9647" x2="41397" y2="9647"/>
                        <a14:foregroundMark x1="41757" y1="10727" x2="54500" y2="11879"/>
                        <a14:foregroundMark x1="54500" y1="11879" x2="56299" y2="13679"/>
                        <a14:foregroundMark x1="54068" y1="39093" x2="48596" y2="50828"/>
                        <a14:foregroundMark x1="48596" y1="50828" x2="61483" y2="51908"/>
                        <a14:foregroundMark x1="61483" y1="51908" x2="68826" y2="40965"/>
                        <a14:foregroundMark x1="68826" y1="40965" x2="53636" y2="51404"/>
                        <a14:foregroundMark x1="53636" y1="51404" x2="53780" y2="64363"/>
                        <a14:foregroundMark x1="53780" y1="64363" x2="65731" y2="61627"/>
                        <a14:foregroundMark x1="65731" y1="61627" x2="74010" y2="48092"/>
                        <a14:foregroundMark x1="74010" y1="48092" x2="73218" y2="35421"/>
                        <a14:foregroundMark x1="73218" y1="35421" x2="65947" y2="46580"/>
                        <a14:foregroundMark x1="65947" y1="46580" x2="68251" y2="61483"/>
                        <a14:foregroundMark x1="68251" y1="61483" x2="80490" y2="62563"/>
                        <a14:foregroundMark x1="80490" y1="62563" x2="86249" y2="37221"/>
                        <a14:foregroundMark x1="86249" y1="37221" x2="72714" y2="36861"/>
                        <a14:foregroundMark x1="72714" y1="36861" x2="57739" y2="41757"/>
                        <a14:foregroundMark x1="57739" y1="41757" x2="26422" y2="34053"/>
                        <a14:foregroundMark x1="26422" y1="34053" x2="16559" y2="41757"/>
                        <a14:foregroundMark x1="16559" y1="41757" x2="8783" y2="53276"/>
                        <a14:foregroundMark x1="8783" y1="53276" x2="20158" y2="61627"/>
                        <a14:foregroundMark x1="20158" y1="61627" x2="45572" y2="66667"/>
                        <a14:foregroundMark x1="45572" y1="66667" x2="52628" y2="57955"/>
                        <a14:foregroundMark x1="26134" y1="36573" x2="14975" y2="46580"/>
                        <a14:foregroundMark x1="14975" y1="46580" x2="36501" y2="67603"/>
                        <a14:foregroundMark x1="36501" y1="67603" x2="50756" y2="62419"/>
                        <a14:foregroundMark x1="50756" y1="62419" x2="48812" y2="49964"/>
                        <a14:foregroundMark x1="48812" y1="49964" x2="41253" y2="40173"/>
                        <a14:foregroundMark x1="41253" y1="40173" x2="29158" y2="47372"/>
                        <a14:foregroundMark x1="29158" y1="47372" x2="41325" y2="51836"/>
                        <a14:foregroundMark x1="41325" y1="51836" x2="25342" y2="44348"/>
                        <a14:foregroundMark x1="25342" y1="44348" x2="33117" y2="60259"/>
                        <a14:foregroundMark x1="33117" y1="60259" x2="21454" y2="52412"/>
                        <a14:foregroundMark x1="21454" y1="52412" x2="35061" y2="65443"/>
                        <a14:foregroundMark x1="35061" y1="65443" x2="47660" y2="59323"/>
                        <a14:foregroundMark x1="47660" y1="59323" x2="33765" y2="62275"/>
                        <a14:foregroundMark x1="33765" y1="62275" x2="57595" y2="65299"/>
                        <a14:foregroundMark x1="57595" y1="65299" x2="81353" y2="50396"/>
                        <a14:foregroundMark x1="81353" y1="50396" x2="77466" y2="38805"/>
                        <a14:foregroundMark x1="77466" y1="38805" x2="78690" y2="52988"/>
                        <a14:foregroundMark x1="78690" y1="52988" x2="81353" y2="40821"/>
                        <a14:foregroundMark x1="81353" y1="40821" x2="80994" y2="40533"/>
                        <a14:foregroundMark x1="62851" y1="48884" x2="65299" y2="64291"/>
                        <a14:foregroundMark x1="65299" y1="64291" x2="75018" y2="54644"/>
                        <a14:foregroundMark x1="75018" y1="54644" x2="60187" y2="60763"/>
                        <a14:foregroundMark x1="60187" y1="60763" x2="65659" y2="49100"/>
                        <a14:foregroundMark x1="65659" y1="49100" x2="52844" y2="40533"/>
                        <a14:foregroundMark x1="52844" y1="40533" x2="44276" y2="51260"/>
                        <a14:foregroundMark x1="44276" y1="51260" x2="50828" y2="46004"/>
                        <a14:foregroundMark x1="49028" y1="44564" x2="46508" y2="43413"/>
                        <a14:foregroundMark x1="88985" y1="33261" x2="94024" y2="44924"/>
                        <a14:foregroundMark x1="94024" y1="44924" x2="91865" y2="66307"/>
                        <a14:foregroundMark x1="42477" y1="83369" x2="54140" y2="88193"/>
                        <a14:foregroundMark x1="54140" y1="88193" x2="64075" y2="80850"/>
                        <a14:foregroundMark x1="64075" y1="80850" x2="64291" y2="80130"/>
                        <a14:foregroundMark x1="8711" y1="55436" x2="21238" y2="55796"/>
                        <a14:foregroundMark x1="21238" y1="55796" x2="18359" y2="69114"/>
                        <a14:foregroundMark x1="18359" y1="69114" x2="33837" y2="71346"/>
                        <a14:foregroundMark x1="33837" y1="71346" x2="44708" y2="47012"/>
                        <a14:foregroundMark x1="44708" y1="47012" x2="33693" y2="57523"/>
                        <a14:foregroundMark x1="33693" y1="57523" x2="35925" y2="44996"/>
                        <a14:foregroundMark x1="35925" y1="44996" x2="22750" y2="39453"/>
                        <a14:foregroundMark x1="22750" y1="39453" x2="17423" y2="52052"/>
                        <a14:foregroundMark x1="17423" y1="52052" x2="28582" y2="43269"/>
                        <a14:foregroundMark x1="28582" y1="43269" x2="22534" y2="48524"/>
                        <a14:foregroundMark x1="3600" y1="51764" x2="5040" y2="52916"/>
                        <a14:foregroundMark x1="9431" y1="28222" x2="10871" y2="25630"/>
                        <a14:foregroundMark x1="39597" y1="7127" x2="29014" y2="8927"/>
                        <a14:foregroundMark x1="35925" y1="4608" x2="38517" y2="7487"/>
                        <a14:foregroundMark x1="72642" y1="35421" x2="55364" y2="31461"/>
                        <a14:foregroundMark x1="55364" y1="31461" x2="54284" y2="45788"/>
                        <a14:foregroundMark x1="54284" y1="45788" x2="75810" y2="49820"/>
                        <a14:foregroundMark x1="75810" y1="49820" x2="77682" y2="37797"/>
                        <a14:foregroundMark x1="77682" y1="37797" x2="66091" y2="33693"/>
                        <a14:foregroundMark x1="66091" y1="33693" x2="59179" y2="37293"/>
                        <a14:foregroundMark x1="37725" y1="10727" x2="38877" y2="10727"/>
                        <a14:foregroundMark x1="38877" y1="6767" x2="30526" y2="6407"/>
                        <a14:foregroundMark x1="44276" y1="6407" x2="42117" y2="7487"/>
                        <a14:foregroundMark x1="35925" y1="4968" x2="40317" y2="7847"/>
                        <a14:foregroundMark x1="32469" y1="92945" x2="49748" y2="95536"/>
                        <a14:foregroundMark x1="49748" y1="95536" x2="66883" y2="92225"/>
                        <a14:foregroundMark x1="66883" y1="92225" x2="71130" y2="89849"/>
                        <a14:foregroundMark x1="38229" y1="95536" x2="62563" y2="94456"/>
                        <a14:foregroundMark x1="62563" y1="94456" x2="70914" y2="91649"/>
                        <a14:foregroundMark x1="36141" y1="4608" x2="33693" y2="9143"/>
                        <a14:foregroundMark x1="93017" y1="59323" x2="93377" y2="60043"/>
                        <a14:foregroundMark x1="93377" y1="58603" x2="93737" y2="57235"/>
                        <a14:foregroundMark x1="93377" y1="59683" x2="93377" y2="58243"/>
                        <a14:foregroundMark x1="93737" y1="57235" x2="93017" y2="64219"/>
                        <a14:backgroundMark x1="3240" y1="5688" x2="6192" y2="18431"/>
                        <a14:backgroundMark x1="24094" y1="7789" x2="32109" y2="3024"/>
                        <a14:backgroundMark x1="6192" y1="18431" x2="16339" y2="12399"/>
                        <a14:backgroundMark x1="32109" y1="3024" x2="44924" y2="1656"/>
                        <a14:backgroundMark x1="44924" y1="1656" x2="58171" y2="1656"/>
                        <a14:backgroundMark x1="58171" y1="1656" x2="82001" y2="15335"/>
                        <a14:backgroundMark x1="82001" y1="15335" x2="92585" y2="8495"/>
                        <a14:backgroundMark x1="92585" y1="8495" x2="92585" y2="7847"/>
                        <a14:backgroundMark x1="93956" y1="64315" x2="94384" y2="72066"/>
                        <a14:backgroundMark x1="94384" y1="72066" x2="76602" y2="90497"/>
                        <a14:backgroundMark x1="76602" y1="90497" x2="95104" y2="96328"/>
                        <a14:backgroundMark x1="95104" y1="96328" x2="93665" y2="72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560" y="1821563"/>
            <a:ext cx="2778006" cy="277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5CC45-912C-2F8D-FE34-31E1002B5C23}"/>
              </a:ext>
            </a:extLst>
          </p:cNvPr>
          <p:cNvSpPr txBox="1"/>
          <p:nvPr/>
        </p:nvSpPr>
        <p:spPr>
          <a:xfrm>
            <a:off x="9664312" y="630903"/>
            <a:ext cx="122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200" dirty="0"/>
              <a:t>Name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5BEF8C0-3D8F-001D-41DD-656D5540C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532" y="6392925"/>
            <a:ext cx="1419225" cy="365125"/>
          </a:xfrm>
        </p:spPr>
        <p:txBody>
          <a:bodyPr/>
          <a:lstStyle/>
          <a:p>
            <a:fld id="{95BF01A4-847D-9F4E-B5FF-633842091728}" type="datetime4">
              <a:rPr lang="en-US" smtClean="0">
                <a:solidFill>
                  <a:schemeClr val="bg1"/>
                </a:solidFill>
              </a:rPr>
              <a:t>November 2, 2022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897D151-308F-6093-2484-A0AD228A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7446" y="6187528"/>
            <a:ext cx="4114800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Marketing - Coca-Cola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0415E5F-3775-8FC4-7928-A0042BB96459}"/>
              </a:ext>
            </a:extLst>
          </p:cNvPr>
          <p:cNvCxnSpPr>
            <a:cxnSpLocks/>
          </p:cNvCxnSpPr>
          <p:nvPr/>
        </p:nvCxnSpPr>
        <p:spPr>
          <a:xfrm>
            <a:off x="7028577" y="3657969"/>
            <a:ext cx="2545551" cy="148849"/>
          </a:xfrm>
          <a:prstGeom prst="bentConnector3">
            <a:avLst>
              <a:gd name="adj1" fmla="val 50000"/>
            </a:avLst>
          </a:prstGeom>
          <a:ln w="38100">
            <a:headEnd w="lg" len="lg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Picture 2" descr="Así se escribe Coca-Cola en otros idiomas – La Fábrica de la ...">
            <a:extLst>
              <a:ext uri="{FF2B5EF4-FFF2-40B4-BE49-F238E27FC236}">
                <a16:creationId xmlns:a16="http://schemas.microsoft.com/office/drawing/2014/main" id="{03C84D05-12B1-5144-6950-C8A7B70A3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967" y="1271630"/>
            <a:ext cx="3018046" cy="169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Coca-Cola quita el logo de sus latas contra los prejuicios | Mujeres&amp;Cia">
            <a:extLst>
              <a:ext uri="{FF2B5EF4-FFF2-40B4-BE49-F238E27FC236}">
                <a16:creationId xmlns:a16="http://schemas.microsoft.com/office/drawing/2014/main" id="{AD43AC6E-EDE7-E250-FEB3-6CD00229B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78" t="5545" r="20786" b="5019"/>
          <a:stretch/>
        </p:blipFill>
        <p:spPr bwMode="auto">
          <a:xfrm>
            <a:off x="5459587" y="4902682"/>
            <a:ext cx="1100308" cy="1490243"/>
          </a:xfrm>
          <a:prstGeom prst="rect">
            <a:avLst/>
          </a:prstGeom>
          <a:noFill/>
          <a:effectLst>
            <a:reflection blurRad="111823" endPos="32000" dist="127238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75069964-227B-CD42-F164-756132FB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406" y="241487"/>
            <a:ext cx="4250935" cy="7106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Coca-Cola Design</a:t>
            </a:r>
          </a:p>
        </p:txBody>
      </p:sp>
    </p:spTree>
    <p:extLst>
      <p:ext uri="{BB962C8B-B14F-4D97-AF65-F5344CB8AC3E}">
        <p14:creationId xmlns:p14="http://schemas.microsoft.com/office/powerpoint/2010/main" val="234587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1F3F0-F845-59AA-3A55-E6F3A7FE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0" y="184588"/>
            <a:ext cx="4889570" cy="1433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can you find Coca-Cola?</a:t>
            </a:r>
          </a:p>
        </p:txBody>
      </p:sp>
      <p:pic>
        <p:nvPicPr>
          <p:cNvPr id="4" name="Picture 4" descr="La fórmula de Coca Cola es información o conocimiento?">
            <a:extLst>
              <a:ext uri="{FF2B5EF4-FFF2-40B4-BE49-F238E27FC236}">
                <a16:creationId xmlns:a16="http://schemas.microsoft.com/office/drawing/2014/main" id="{EBDDCCCA-56B6-E698-9FD1-854536CE9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" r="7086"/>
          <a:stretch/>
        </p:blipFill>
        <p:spPr bwMode="auto">
          <a:xfrm>
            <a:off x="9529132" y="130364"/>
            <a:ext cx="2416523" cy="2779325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7E0E9-875F-8C47-27A5-F60ECC61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9B47-83A9-B84E-A1A2-7FFDDDB93139}" type="datetime4">
              <a:rPr lang="en-US" smtClean="0"/>
              <a:t>November 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D7E96-C190-83AF-86CA-D411FFF7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Marketing - Coca-Cola</a:t>
            </a:r>
          </a:p>
        </p:txBody>
      </p:sp>
      <p:pic>
        <p:nvPicPr>
          <p:cNvPr id="2050" name="Picture 2" descr="El mapa del día: Países en los que puedes comprar una Coca Cola">
            <a:extLst>
              <a:ext uri="{FF2B5EF4-FFF2-40B4-BE49-F238E27FC236}">
                <a16:creationId xmlns:a16="http://schemas.microsoft.com/office/drawing/2014/main" id="{694BB3D6-D848-2D0E-2F61-D7E056EF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21" y="2049207"/>
            <a:ext cx="8363179" cy="41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uba – Wikipedia">
            <a:extLst>
              <a:ext uri="{FF2B5EF4-FFF2-40B4-BE49-F238E27FC236}">
                <a16:creationId xmlns:a16="http://schemas.microsoft.com/office/drawing/2014/main" id="{80615A58-FDB0-821D-AE91-16D750E09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25" y="552065"/>
            <a:ext cx="1672969" cy="83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Z FLAG Bandera de Corea del Norte 150x90cm - Bandera NORCOREANA 90 x 150  cm : Amazon.es: Deportes y aire libre">
            <a:extLst>
              <a:ext uri="{FF2B5EF4-FFF2-40B4-BE49-F238E27FC236}">
                <a16:creationId xmlns:a16="http://schemas.microsoft.com/office/drawing/2014/main" id="{B9C193D1-46B8-321F-B84B-16E1E928B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20750" r="5463" b="21500"/>
          <a:stretch/>
        </p:blipFill>
        <p:spPr bwMode="auto">
          <a:xfrm>
            <a:off x="9497354" y="4586287"/>
            <a:ext cx="1573343" cy="102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3647F2-23CA-32BE-3D0D-7565C5D4BFDF}"/>
              </a:ext>
            </a:extLst>
          </p:cNvPr>
          <p:cNvCxnSpPr/>
          <p:nvPr/>
        </p:nvCxnSpPr>
        <p:spPr>
          <a:xfrm flipH="1">
            <a:off x="1841299" y="1388550"/>
            <a:ext cx="400050" cy="220151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831B26-0C1D-664E-4E99-90CC154F1076}"/>
              </a:ext>
            </a:extLst>
          </p:cNvPr>
          <p:cNvCxnSpPr>
            <a:cxnSpLocks/>
          </p:cNvCxnSpPr>
          <p:nvPr/>
        </p:nvCxnSpPr>
        <p:spPr>
          <a:xfrm flipH="1" flipV="1">
            <a:off x="6731035" y="3150456"/>
            <a:ext cx="2766319" cy="143395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39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493</Words>
  <Application>Microsoft Office PowerPoint</Application>
  <PresentationFormat>Breitbild</PresentationFormat>
  <Paragraphs>157</Paragraphs>
  <Slides>23</Slides>
  <Notes>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proxima-nova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 kind of product is Coca-Cola?</vt:lpstr>
      <vt:lpstr>Coca-Cola Design</vt:lpstr>
      <vt:lpstr>Where can you find Coca-Cola?</vt:lpstr>
      <vt:lpstr>PowerPoint-Präsentation</vt:lpstr>
      <vt:lpstr>Product Life Cycle </vt:lpstr>
      <vt:lpstr>Coca-Cola Failures</vt:lpstr>
      <vt:lpstr>PowerPoint-Präsentation</vt:lpstr>
      <vt:lpstr>Packaging</vt:lpstr>
      <vt:lpstr>PowerPoint-Präsentation</vt:lpstr>
      <vt:lpstr>Price</vt:lpstr>
      <vt:lpstr>PowerPoint-Präsentation</vt:lpstr>
      <vt:lpstr>Pricing Tactics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Yailyn Duarte</dc:creator>
  <cp:lastModifiedBy>Andreas Litt</cp:lastModifiedBy>
  <cp:revision>5</cp:revision>
  <dcterms:created xsi:type="dcterms:W3CDTF">2022-10-30T17:35:54Z</dcterms:created>
  <dcterms:modified xsi:type="dcterms:W3CDTF">2022-11-02T15:30:09Z</dcterms:modified>
</cp:coreProperties>
</file>